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9"/>
  </p:notesMasterIdLst>
  <p:sldIdLst>
    <p:sldId id="256" r:id="rId5"/>
    <p:sldId id="275" r:id="rId6"/>
    <p:sldId id="257" r:id="rId7"/>
    <p:sldId id="258" r:id="rId8"/>
    <p:sldId id="276" r:id="rId9"/>
    <p:sldId id="259" r:id="rId10"/>
    <p:sldId id="277" r:id="rId11"/>
    <p:sldId id="260" r:id="rId12"/>
    <p:sldId id="261" r:id="rId13"/>
    <p:sldId id="296" r:id="rId14"/>
    <p:sldId id="262" r:id="rId15"/>
    <p:sldId id="302" r:id="rId16"/>
    <p:sldId id="263" r:id="rId17"/>
    <p:sldId id="297" r:id="rId18"/>
    <p:sldId id="301" r:id="rId19"/>
    <p:sldId id="266" r:id="rId20"/>
    <p:sldId id="5001" r:id="rId21"/>
    <p:sldId id="5003" r:id="rId22"/>
    <p:sldId id="274" r:id="rId23"/>
    <p:sldId id="298" r:id="rId24"/>
    <p:sldId id="300" r:id="rId25"/>
    <p:sldId id="5004" r:id="rId26"/>
    <p:sldId id="299" r:id="rId27"/>
    <p:sldId id="27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Kerr (Porter Novelli)" initials="JK(N" lastIdx="6" clrIdx="0">
    <p:extLst>
      <p:ext uri="{19B8F6BF-5375-455C-9EA6-DF929625EA0E}">
        <p15:presenceInfo xmlns:p15="http://schemas.microsoft.com/office/powerpoint/2012/main" userId="S::jennifer.kerr@porternovelli.com::9e54f3b2-03e2-4663-ae41-39414c6507c5" providerId="AD"/>
      </p:ext>
    </p:extLst>
  </p:cmAuthor>
  <p:cmAuthor id="2" name="Bethany Georgianni (Porter Novelli)" initials="BG(N" lastIdx="9" clrIdx="1">
    <p:extLst>
      <p:ext uri="{19B8F6BF-5375-455C-9EA6-DF929625EA0E}">
        <p15:presenceInfo xmlns:p15="http://schemas.microsoft.com/office/powerpoint/2012/main" userId="S::bethany.sims@porternovelli.com::1bc4dae3-df47-4f98-a5fa-574b13eac007" providerId="AD"/>
      </p:ext>
    </p:extLst>
  </p:cmAuthor>
  <p:cmAuthor id="3" name="Candice W. Robinson (Porter Novelli)" initials="CWR(N" lastIdx="7" clrIdx="2">
    <p:extLst>
      <p:ext uri="{19B8F6BF-5375-455C-9EA6-DF929625EA0E}">
        <p15:presenceInfo xmlns:p15="http://schemas.microsoft.com/office/powerpoint/2012/main" userId="S::candice.robinson@porternovelli.com::67102363-25b0-4e9c-a28f-c9751c0e8113" providerId="AD"/>
      </p:ext>
    </p:extLst>
  </p:cmAuthor>
  <p:cmAuthor id="4" name="Ann Ritter" initials="AR" lastIdx="18" clrIdx="3">
    <p:extLst>
      <p:ext uri="{19B8F6BF-5375-455C-9EA6-DF929625EA0E}">
        <p15:presenceInfo xmlns:p15="http://schemas.microsoft.com/office/powerpoint/2012/main" userId="S::ann@burkefoundation.org::da133892-72d7-405b-b096-6ed269a71df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7F7"/>
    <a:srgbClr val="FFFFFF"/>
    <a:srgbClr val="682310"/>
    <a:srgbClr val="F38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EDBF28A-FEBF-4688-B2D4-8FE47B113C0A}" v="85" dt="2021-06-10T19:30:15.3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979" autoAdjust="0"/>
    <p:restoredTop sz="94787"/>
  </p:normalViewPr>
  <p:slideViewPr>
    <p:cSldViewPr snapToGrid="0" snapToObjects="1">
      <p:cViewPr>
        <p:scale>
          <a:sx n="100" d="100"/>
          <a:sy n="100" d="100"/>
        </p:scale>
        <p:origin x="173" y="-614"/>
      </p:cViewPr>
      <p:guideLst/>
    </p:cSldViewPr>
  </p:slideViewPr>
  <p:notesTextViewPr>
    <p:cViewPr>
      <p:scale>
        <a:sx n="75" d="100"/>
        <a:sy n="75"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35" Type="http://schemas.microsoft.com/office/2015/10/relationships/revisionInfo" Target="revisionInfo.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7BA950-FDAE-4685-B3A7-0213E2F02E5D}" type="datetimeFigureOut">
              <a:rPr lang="en-US" smtClean="0"/>
              <a:t>6/17/2021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692282-4860-4C78-9B19-2465D0B19F88}" type="slidenum">
              <a:rPr lang="en-US" smtClean="0"/>
              <a:t>‹#›</a:t>
            </a:fld>
            <a:endParaRPr lang="en-US" dirty="0"/>
          </a:p>
        </p:txBody>
      </p:sp>
    </p:spTree>
    <p:extLst>
      <p:ext uri="{BB962C8B-B14F-4D97-AF65-F5344CB8AC3E}">
        <p14:creationId xmlns:p14="http://schemas.microsoft.com/office/powerpoint/2010/main" val="1247475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692282-4860-4C78-9B19-2465D0B19F88}" type="slidenum">
              <a:rPr lang="en-US" smtClean="0"/>
              <a:t>5</a:t>
            </a:fld>
            <a:endParaRPr lang="en-US" dirty="0"/>
          </a:p>
        </p:txBody>
      </p:sp>
    </p:spTree>
    <p:extLst>
      <p:ext uri="{BB962C8B-B14F-4D97-AF65-F5344CB8AC3E}">
        <p14:creationId xmlns:p14="http://schemas.microsoft.com/office/powerpoint/2010/main" val="24992843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EA1F810-7D41-A642-A66A-509CD0A83D8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6C1625C-FCDA-6042-A204-1839C11E0E12}"/>
              </a:ext>
            </a:extLst>
          </p:cNvPr>
          <p:cNvSpPr>
            <a:spLocks noGrp="1"/>
          </p:cNvSpPr>
          <p:nvPr>
            <p:ph type="ctrTitle"/>
          </p:nvPr>
        </p:nvSpPr>
        <p:spPr>
          <a:xfrm>
            <a:off x="1524000" y="1122363"/>
            <a:ext cx="9144000" cy="2387600"/>
          </a:xfrm>
        </p:spPr>
        <p:txBody>
          <a:bodyPr anchor="b">
            <a:normAutofit/>
          </a:bodyPr>
          <a:lstStyle>
            <a:lvl1pPr algn="ctr">
              <a:defRPr sz="44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AA26E691-5ECE-EC44-BE98-C177824924C4}"/>
              </a:ext>
            </a:extLst>
          </p:cNvPr>
          <p:cNvSpPr>
            <a:spLocks noGrp="1"/>
          </p:cNvSpPr>
          <p:nvPr>
            <p:ph type="subTitle" idx="1"/>
          </p:nvPr>
        </p:nvSpPr>
        <p:spPr>
          <a:xfrm>
            <a:off x="1524000" y="3602038"/>
            <a:ext cx="9144000" cy="1655762"/>
          </a:xfrm>
        </p:spPr>
        <p:txBody>
          <a:bodyPr>
            <a:normAutofit/>
          </a:bodyPr>
          <a:lstStyle>
            <a:lvl1pPr marL="0" indent="0" algn="ctr">
              <a:buNone/>
              <a:defRPr sz="200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656067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1">
    <p:spTree>
      <p:nvGrpSpPr>
        <p:cNvPr id="1" name=""/>
        <p:cNvGrpSpPr/>
        <p:nvPr/>
      </p:nvGrpSpPr>
      <p:grpSpPr>
        <a:xfrm>
          <a:off x="0" y="0"/>
          <a:ext cx="0" cy="0"/>
          <a:chOff x="0" y="0"/>
          <a:chExt cx="0" cy="0"/>
        </a:xfrm>
      </p:grpSpPr>
      <p:pic>
        <p:nvPicPr>
          <p:cNvPr id="8" name="Picture 7" descr="Shape&#10;&#10;Description automatically generated with low confidence">
            <a:extLst>
              <a:ext uri="{FF2B5EF4-FFF2-40B4-BE49-F238E27FC236}">
                <a16:creationId xmlns:a16="http://schemas.microsoft.com/office/drawing/2014/main" id="{B2547B6E-4A02-5A4A-A363-9625A46DB14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3C41DFA-9F51-E743-88A4-6ECFE2645175}"/>
              </a:ext>
            </a:extLst>
          </p:cNvPr>
          <p:cNvSpPr>
            <a:spLocks noGrp="1"/>
          </p:cNvSpPr>
          <p:nvPr>
            <p:ph type="title"/>
          </p:nvPr>
        </p:nvSpPr>
        <p:spPr>
          <a:xfrm>
            <a:off x="237744" y="0"/>
            <a:ext cx="11591583" cy="1325563"/>
          </a:xfrm>
        </p:spPr>
        <p:txBody>
          <a:bodyPr>
            <a:normAutofit/>
          </a:bodyPr>
          <a:lstStyle>
            <a:lvl1pPr>
              <a:defRPr sz="2800"/>
            </a:lvl1pPr>
          </a:lstStyle>
          <a:p>
            <a:r>
              <a:rPr lang="en-US" dirty="0"/>
              <a:t>Click to edit Master title style</a:t>
            </a:r>
          </a:p>
        </p:txBody>
      </p:sp>
      <p:sp>
        <p:nvSpPr>
          <p:cNvPr id="3" name="Content Placeholder 2">
            <a:extLst>
              <a:ext uri="{FF2B5EF4-FFF2-40B4-BE49-F238E27FC236}">
                <a16:creationId xmlns:a16="http://schemas.microsoft.com/office/drawing/2014/main" id="{C5E8A00D-DC80-9549-B32A-1F82969D3DD6}"/>
              </a:ext>
            </a:extLst>
          </p:cNvPr>
          <p:cNvSpPr>
            <a:spLocks noGrp="1"/>
          </p:cNvSpPr>
          <p:nvPr>
            <p:ph idx="1"/>
          </p:nvPr>
        </p:nvSpPr>
        <p:spPr>
          <a:xfrm>
            <a:off x="234696" y="1325562"/>
            <a:ext cx="6557010" cy="4766627"/>
          </a:xfrm>
        </p:spPr>
        <p:txBody>
          <a:bodyPr/>
          <a:lstStyle>
            <a:lvl1pPr>
              <a:buClr>
                <a:srgbClr val="F38A00"/>
              </a:buClr>
              <a:buSzPct val="90000"/>
              <a:defRPr sz="2000">
                <a:solidFill>
                  <a:schemeClr val="tx1">
                    <a:lumMod val="75000"/>
                    <a:lumOff val="25000"/>
                  </a:schemeClr>
                </a:solidFill>
              </a:defRPr>
            </a:lvl1pPr>
            <a:lvl2pPr>
              <a:buClr>
                <a:srgbClr val="F38A00"/>
              </a:buClr>
              <a:buSzPct val="90000"/>
              <a:defRPr sz="1800">
                <a:solidFill>
                  <a:schemeClr val="tx1">
                    <a:lumMod val="75000"/>
                    <a:lumOff val="25000"/>
                  </a:schemeClr>
                </a:solidFill>
              </a:defRPr>
            </a:lvl2pPr>
            <a:lvl3pPr>
              <a:buClr>
                <a:srgbClr val="F38A00"/>
              </a:buClr>
              <a:buSzPct val="90000"/>
              <a:defRPr sz="1600">
                <a:solidFill>
                  <a:schemeClr val="tx1">
                    <a:lumMod val="75000"/>
                    <a:lumOff val="25000"/>
                  </a:schemeClr>
                </a:solidFill>
              </a:defRPr>
            </a:lvl3pPr>
            <a:lvl4pPr>
              <a:buClr>
                <a:srgbClr val="F38A00"/>
              </a:buClr>
              <a:buSzPct val="90000"/>
              <a:defRPr sz="1400">
                <a:solidFill>
                  <a:schemeClr val="tx1">
                    <a:lumMod val="75000"/>
                    <a:lumOff val="25000"/>
                  </a:schemeClr>
                </a:solidFill>
              </a:defRPr>
            </a:lvl4pPr>
            <a:lvl5pPr>
              <a:buClr>
                <a:srgbClr val="F38A00"/>
              </a:buClr>
              <a:buSzPct val="90000"/>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24D2BA7-3456-6246-8E55-BB61574D3F91}"/>
              </a:ext>
            </a:extLst>
          </p:cNvPr>
          <p:cNvSpPr>
            <a:spLocks noGrp="1"/>
          </p:cNvSpPr>
          <p:nvPr>
            <p:ph type="sldNum" sz="quarter" idx="12"/>
          </p:nvPr>
        </p:nvSpPr>
        <p:spPr>
          <a:xfrm>
            <a:off x="9457944" y="6534182"/>
            <a:ext cx="2743200" cy="365125"/>
          </a:xfrm>
        </p:spPr>
        <p:txBody>
          <a:bodyPr/>
          <a:lstStyle>
            <a:lvl1pPr>
              <a:defRPr sz="900">
                <a:solidFill>
                  <a:schemeClr val="bg1">
                    <a:lumMod val="50000"/>
                  </a:schemeClr>
                </a:solidFill>
              </a:defRPr>
            </a:lvl1pPr>
          </a:lstStyle>
          <a:p>
            <a:fld id="{71679FF7-3C34-D24C-9FF3-18A03ACBA853}" type="slidenum">
              <a:rPr lang="en-US" smtClean="0"/>
              <a:pPr/>
              <a:t>‹#›</a:t>
            </a:fld>
            <a:endParaRPr lang="en-US" dirty="0"/>
          </a:p>
        </p:txBody>
      </p:sp>
      <p:sp>
        <p:nvSpPr>
          <p:cNvPr id="7" name="Picture Placeholder 2">
            <a:extLst>
              <a:ext uri="{FF2B5EF4-FFF2-40B4-BE49-F238E27FC236}">
                <a16:creationId xmlns:a16="http://schemas.microsoft.com/office/drawing/2014/main" id="{A624ED2E-4DEF-FF45-AB28-1B25FAD79D1D}"/>
              </a:ext>
            </a:extLst>
          </p:cNvPr>
          <p:cNvSpPr>
            <a:spLocks noGrp="1"/>
          </p:cNvSpPr>
          <p:nvPr>
            <p:ph type="pic" idx="13"/>
          </p:nvPr>
        </p:nvSpPr>
        <p:spPr>
          <a:xfrm>
            <a:off x="7029450" y="1325562"/>
            <a:ext cx="4799877" cy="476662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3287736118"/>
      </p:ext>
    </p:extLst>
  </p:cSld>
  <p:clrMapOvr>
    <a:masterClrMapping/>
  </p:clrMapOvr>
  <p:extLst>
    <p:ext uri="{DCECCB84-F9BA-43D5-87BE-67443E8EF086}">
      <p15:sldGuideLst xmlns:p15="http://schemas.microsoft.com/office/powerpoint/2012/main">
        <p15:guide id="1" orient="horz" pos="480" userDrawn="1">
          <p15:clr>
            <a:srgbClr val="FBAE40"/>
          </p15:clr>
        </p15:guide>
        <p15:guide id="2" pos="7536" userDrawn="1">
          <p15:clr>
            <a:srgbClr val="FBAE40"/>
          </p15:clr>
        </p15:guide>
        <p15:guide id="3" pos="14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2547B6E-4A02-5A4A-A363-9625A46DB14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3C41DFA-9F51-E743-88A4-6ECFE2645175}"/>
              </a:ext>
            </a:extLst>
          </p:cNvPr>
          <p:cNvSpPr>
            <a:spLocks noGrp="1"/>
          </p:cNvSpPr>
          <p:nvPr>
            <p:ph type="title"/>
          </p:nvPr>
        </p:nvSpPr>
        <p:spPr>
          <a:xfrm>
            <a:off x="237744" y="0"/>
            <a:ext cx="11533709" cy="1325563"/>
          </a:xfrm>
        </p:spPr>
        <p:txBody>
          <a:bodyPr>
            <a:normAutofit/>
          </a:bodyPr>
          <a:lstStyle>
            <a:lvl1pPr>
              <a:defRPr sz="2800"/>
            </a:lvl1pPr>
          </a:lstStyle>
          <a:p>
            <a:r>
              <a:rPr lang="en-US" dirty="0"/>
              <a:t>Click to edit Master title style</a:t>
            </a:r>
          </a:p>
        </p:txBody>
      </p:sp>
      <p:sp>
        <p:nvSpPr>
          <p:cNvPr id="3" name="Content Placeholder 2">
            <a:extLst>
              <a:ext uri="{FF2B5EF4-FFF2-40B4-BE49-F238E27FC236}">
                <a16:creationId xmlns:a16="http://schemas.microsoft.com/office/drawing/2014/main" id="{C5E8A00D-DC80-9549-B32A-1F82969D3DD6}"/>
              </a:ext>
            </a:extLst>
          </p:cNvPr>
          <p:cNvSpPr>
            <a:spLocks noGrp="1"/>
          </p:cNvSpPr>
          <p:nvPr>
            <p:ph idx="1"/>
          </p:nvPr>
        </p:nvSpPr>
        <p:spPr>
          <a:xfrm>
            <a:off x="234696" y="1325563"/>
            <a:ext cx="11536757" cy="4351338"/>
          </a:xfrm>
        </p:spPr>
        <p:txBody>
          <a:bodyPr/>
          <a:lstStyle>
            <a:lvl1pPr>
              <a:buClr>
                <a:srgbClr val="F38A00"/>
              </a:buClr>
              <a:buSzPct val="90000"/>
              <a:defRPr sz="2000">
                <a:solidFill>
                  <a:schemeClr val="tx1">
                    <a:lumMod val="75000"/>
                    <a:lumOff val="25000"/>
                  </a:schemeClr>
                </a:solidFill>
              </a:defRPr>
            </a:lvl1pPr>
            <a:lvl2pPr>
              <a:buClr>
                <a:srgbClr val="F38A00"/>
              </a:buClr>
              <a:buSzPct val="90000"/>
              <a:defRPr sz="1800">
                <a:solidFill>
                  <a:schemeClr val="tx1">
                    <a:lumMod val="75000"/>
                    <a:lumOff val="25000"/>
                  </a:schemeClr>
                </a:solidFill>
              </a:defRPr>
            </a:lvl2pPr>
            <a:lvl3pPr>
              <a:buClr>
                <a:srgbClr val="F38A00"/>
              </a:buClr>
              <a:buSzPct val="90000"/>
              <a:defRPr sz="1600">
                <a:solidFill>
                  <a:schemeClr val="tx1">
                    <a:lumMod val="75000"/>
                    <a:lumOff val="25000"/>
                  </a:schemeClr>
                </a:solidFill>
              </a:defRPr>
            </a:lvl3pPr>
            <a:lvl4pPr>
              <a:buClr>
                <a:srgbClr val="F38A00"/>
              </a:buClr>
              <a:buSzPct val="90000"/>
              <a:defRPr sz="1400">
                <a:solidFill>
                  <a:schemeClr val="tx1">
                    <a:lumMod val="75000"/>
                    <a:lumOff val="25000"/>
                  </a:schemeClr>
                </a:solidFill>
              </a:defRPr>
            </a:lvl4pPr>
            <a:lvl5pPr>
              <a:buClr>
                <a:srgbClr val="F38A00"/>
              </a:buClr>
              <a:buSzPct val="90000"/>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24D2BA7-3456-6246-8E55-BB61574D3F91}"/>
              </a:ext>
            </a:extLst>
          </p:cNvPr>
          <p:cNvSpPr>
            <a:spLocks noGrp="1"/>
          </p:cNvSpPr>
          <p:nvPr>
            <p:ph type="sldNum" sz="quarter" idx="12"/>
          </p:nvPr>
        </p:nvSpPr>
        <p:spPr>
          <a:xfrm>
            <a:off x="9457944" y="6534182"/>
            <a:ext cx="2743200" cy="365125"/>
          </a:xfrm>
        </p:spPr>
        <p:txBody>
          <a:bodyPr/>
          <a:lstStyle>
            <a:lvl1pPr>
              <a:defRPr sz="900">
                <a:solidFill>
                  <a:schemeClr val="bg1">
                    <a:lumMod val="50000"/>
                  </a:schemeClr>
                </a:solidFill>
              </a:defRPr>
            </a:lvl1pPr>
          </a:lstStyle>
          <a:p>
            <a:fld id="{71679FF7-3C34-D24C-9FF3-18A03ACBA853}" type="slidenum">
              <a:rPr lang="en-US" smtClean="0"/>
              <a:pPr/>
              <a:t>‹#›</a:t>
            </a:fld>
            <a:endParaRPr lang="en-US" dirty="0"/>
          </a:p>
        </p:txBody>
      </p:sp>
    </p:spTree>
    <p:extLst>
      <p:ext uri="{BB962C8B-B14F-4D97-AF65-F5344CB8AC3E}">
        <p14:creationId xmlns:p14="http://schemas.microsoft.com/office/powerpoint/2010/main" val="3229867175"/>
      </p:ext>
    </p:extLst>
  </p:cSld>
  <p:clrMapOvr>
    <a:masterClrMapping/>
  </p:clrMapOvr>
  <p:extLst>
    <p:ext uri="{DCECCB84-F9BA-43D5-87BE-67443E8EF086}">
      <p15:sldGuideLst xmlns:p15="http://schemas.microsoft.com/office/powerpoint/2012/main">
        <p15:guide id="1" orient="horz" pos="480" userDrawn="1">
          <p15:clr>
            <a:srgbClr val="FBAE40"/>
          </p15:clr>
        </p15:guide>
        <p15:guide id="2" pos="144" userDrawn="1">
          <p15:clr>
            <a:srgbClr val="FBAE40"/>
          </p15:clr>
        </p15:guide>
        <p15:guide id="3" pos="7536"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2547B6E-4A02-5A4A-A363-9625A46DB14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224D2BA7-3456-6246-8E55-BB61574D3F91}"/>
              </a:ext>
            </a:extLst>
          </p:cNvPr>
          <p:cNvSpPr>
            <a:spLocks noGrp="1"/>
          </p:cNvSpPr>
          <p:nvPr>
            <p:ph type="sldNum" sz="quarter" idx="12"/>
          </p:nvPr>
        </p:nvSpPr>
        <p:spPr>
          <a:xfrm>
            <a:off x="9457944" y="6534182"/>
            <a:ext cx="2743200" cy="365125"/>
          </a:xfrm>
        </p:spPr>
        <p:txBody>
          <a:bodyPr/>
          <a:lstStyle>
            <a:lvl1pPr>
              <a:defRPr sz="900">
                <a:solidFill>
                  <a:schemeClr val="bg1">
                    <a:lumMod val="50000"/>
                  </a:schemeClr>
                </a:solidFill>
              </a:defRPr>
            </a:lvl1pPr>
          </a:lstStyle>
          <a:p>
            <a:fld id="{71679FF7-3C34-D24C-9FF3-18A03ACBA853}" type="slidenum">
              <a:rPr lang="en-US" smtClean="0"/>
              <a:pPr/>
              <a:t>‹#›</a:t>
            </a:fld>
            <a:endParaRPr lang="en-US" dirty="0"/>
          </a:p>
        </p:txBody>
      </p:sp>
      <p:sp>
        <p:nvSpPr>
          <p:cNvPr id="11" name="Title 1">
            <a:extLst>
              <a:ext uri="{FF2B5EF4-FFF2-40B4-BE49-F238E27FC236}">
                <a16:creationId xmlns:a16="http://schemas.microsoft.com/office/drawing/2014/main" id="{2CADD06E-7F95-7E4A-BECF-8AA047C02146}"/>
              </a:ext>
            </a:extLst>
          </p:cNvPr>
          <p:cNvSpPr txBox="1">
            <a:spLocks/>
          </p:cNvSpPr>
          <p:nvPr userDrawn="1"/>
        </p:nvSpPr>
        <p:spPr>
          <a:xfrm>
            <a:off x="1524000" y="1122363"/>
            <a:ext cx="91440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b="1" kern="1200">
                <a:solidFill>
                  <a:schemeClr val="bg1"/>
                </a:solidFill>
                <a:latin typeface="+mn-lt"/>
                <a:ea typeface="+mj-ea"/>
                <a:cs typeface="Calibri" panose="020F0502020204030204" pitchFamily="34" charset="0"/>
              </a:defRPr>
            </a:lvl1pPr>
          </a:lstStyle>
          <a:p>
            <a:r>
              <a:rPr lang="en-US" dirty="0">
                <a:latin typeface="Arial" panose="020B0604020202020204" pitchFamily="34" charset="0"/>
                <a:cs typeface="Arial" panose="020B0604020202020204" pitchFamily="34" charset="0"/>
              </a:rPr>
              <a:t>Click to edit Master title style</a:t>
            </a:r>
          </a:p>
        </p:txBody>
      </p:sp>
      <p:sp>
        <p:nvSpPr>
          <p:cNvPr id="15" name="Title 1">
            <a:extLst>
              <a:ext uri="{FF2B5EF4-FFF2-40B4-BE49-F238E27FC236}">
                <a16:creationId xmlns:a16="http://schemas.microsoft.com/office/drawing/2014/main" id="{AEFC5282-1777-9C49-93D1-2E6E8397112F}"/>
              </a:ext>
            </a:extLst>
          </p:cNvPr>
          <p:cNvSpPr>
            <a:spLocks noGrp="1"/>
          </p:cNvSpPr>
          <p:nvPr>
            <p:ph type="title"/>
          </p:nvPr>
        </p:nvSpPr>
        <p:spPr>
          <a:xfrm>
            <a:off x="237744" y="0"/>
            <a:ext cx="11475836" cy="1325563"/>
          </a:xfrm>
        </p:spPr>
        <p:txBody>
          <a:bodyPr>
            <a:normAutofit/>
          </a:bodyPr>
          <a:lstStyle>
            <a:lvl1pPr>
              <a:defRPr sz="2800">
                <a:solidFill>
                  <a:schemeClr val="tx1"/>
                </a:solidFill>
              </a:defRPr>
            </a:lvl1pPr>
          </a:lstStyle>
          <a:p>
            <a:r>
              <a:rPr lang="en-US" dirty="0"/>
              <a:t>Click to edit Master title style</a:t>
            </a:r>
          </a:p>
        </p:txBody>
      </p:sp>
      <p:sp>
        <p:nvSpPr>
          <p:cNvPr id="16" name="Content Placeholder 2">
            <a:extLst>
              <a:ext uri="{FF2B5EF4-FFF2-40B4-BE49-F238E27FC236}">
                <a16:creationId xmlns:a16="http://schemas.microsoft.com/office/drawing/2014/main" id="{DF506525-1FC6-5849-93B9-7DBDB5EA3596}"/>
              </a:ext>
            </a:extLst>
          </p:cNvPr>
          <p:cNvSpPr>
            <a:spLocks noGrp="1"/>
          </p:cNvSpPr>
          <p:nvPr>
            <p:ph idx="1"/>
          </p:nvPr>
        </p:nvSpPr>
        <p:spPr>
          <a:xfrm>
            <a:off x="234696" y="1325563"/>
            <a:ext cx="11478884" cy="4351338"/>
          </a:xfrm>
        </p:spPr>
        <p:txBody>
          <a:bodyPr/>
          <a:lstStyle>
            <a:lvl1pPr>
              <a:buClr>
                <a:srgbClr val="F38A00"/>
              </a:buClr>
              <a:buSzPct val="90000"/>
              <a:defRPr sz="2000">
                <a:solidFill>
                  <a:schemeClr val="tx1">
                    <a:lumMod val="75000"/>
                    <a:lumOff val="25000"/>
                  </a:schemeClr>
                </a:solidFill>
              </a:defRPr>
            </a:lvl1pPr>
            <a:lvl2pPr>
              <a:buClr>
                <a:srgbClr val="F38A00"/>
              </a:buClr>
              <a:buSzPct val="90000"/>
              <a:defRPr sz="1800">
                <a:solidFill>
                  <a:schemeClr val="tx1">
                    <a:lumMod val="75000"/>
                    <a:lumOff val="25000"/>
                  </a:schemeClr>
                </a:solidFill>
              </a:defRPr>
            </a:lvl2pPr>
            <a:lvl3pPr>
              <a:buClr>
                <a:srgbClr val="F38A00"/>
              </a:buClr>
              <a:buSzPct val="90000"/>
              <a:defRPr sz="1600">
                <a:solidFill>
                  <a:schemeClr val="tx1">
                    <a:lumMod val="75000"/>
                    <a:lumOff val="25000"/>
                  </a:schemeClr>
                </a:solidFill>
              </a:defRPr>
            </a:lvl3pPr>
            <a:lvl4pPr>
              <a:buClr>
                <a:srgbClr val="F38A00"/>
              </a:buClr>
              <a:buSzPct val="90000"/>
              <a:defRPr sz="1400">
                <a:solidFill>
                  <a:schemeClr val="tx1">
                    <a:lumMod val="75000"/>
                    <a:lumOff val="25000"/>
                  </a:schemeClr>
                </a:solidFill>
              </a:defRPr>
            </a:lvl4pPr>
            <a:lvl5pPr>
              <a:buClr>
                <a:srgbClr val="F38A00"/>
              </a:buClr>
              <a:buSzPct val="90000"/>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67368645"/>
      </p:ext>
    </p:extLst>
  </p:cSld>
  <p:clrMapOvr>
    <a:masterClrMapping/>
  </p:clrMapOvr>
  <p:extLst>
    <p:ext uri="{DCECCB84-F9BA-43D5-87BE-67443E8EF086}">
      <p15:sldGuideLst xmlns:p15="http://schemas.microsoft.com/office/powerpoint/2012/main">
        <p15:guide id="1" orient="horz" pos="480" userDrawn="1">
          <p15:clr>
            <a:srgbClr val="FBAE40"/>
          </p15:clr>
        </p15:guide>
        <p15:guide id="2" pos="14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2547B6E-4A02-5A4A-A363-9625A46DB14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3C41DFA-9F51-E743-88A4-6ECFE2645175}"/>
              </a:ext>
            </a:extLst>
          </p:cNvPr>
          <p:cNvSpPr>
            <a:spLocks noGrp="1"/>
          </p:cNvSpPr>
          <p:nvPr>
            <p:ph type="title"/>
          </p:nvPr>
        </p:nvSpPr>
        <p:spPr>
          <a:xfrm>
            <a:off x="237744" y="0"/>
            <a:ext cx="11580008" cy="1325563"/>
          </a:xfrm>
        </p:spPr>
        <p:txBody>
          <a:bodyPr>
            <a:normAutofit/>
          </a:bodyPr>
          <a:lstStyle>
            <a:lvl1pPr>
              <a:defRPr sz="2800"/>
            </a:lvl1pPr>
          </a:lstStyle>
          <a:p>
            <a:r>
              <a:rPr lang="en-US" dirty="0"/>
              <a:t>Click to edit Master title style</a:t>
            </a:r>
          </a:p>
        </p:txBody>
      </p:sp>
      <p:sp>
        <p:nvSpPr>
          <p:cNvPr id="3" name="Content Placeholder 2">
            <a:extLst>
              <a:ext uri="{FF2B5EF4-FFF2-40B4-BE49-F238E27FC236}">
                <a16:creationId xmlns:a16="http://schemas.microsoft.com/office/drawing/2014/main" id="{C5E8A00D-DC80-9549-B32A-1F82969D3DD6}"/>
              </a:ext>
            </a:extLst>
          </p:cNvPr>
          <p:cNvSpPr>
            <a:spLocks noGrp="1"/>
          </p:cNvSpPr>
          <p:nvPr>
            <p:ph idx="1"/>
          </p:nvPr>
        </p:nvSpPr>
        <p:spPr>
          <a:xfrm>
            <a:off x="237744" y="1325563"/>
            <a:ext cx="11580008" cy="4351338"/>
          </a:xfrm>
        </p:spPr>
        <p:txBody>
          <a:bodyPr/>
          <a:lstStyle>
            <a:lvl1pPr>
              <a:buClr>
                <a:srgbClr val="F38A00"/>
              </a:buClr>
              <a:buSzPct val="90000"/>
              <a:defRPr sz="2000">
                <a:solidFill>
                  <a:schemeClr val="tx1">
                    <a:lumMod val="75000"/>
                    <a:lumOff val="25000"/>
                  </a:schemeClr>
                </a:solidFill>
              </a:defRPr>
            </a:lvl1pPr>
            <a:lvl2pPr>
              <a:buClr>
                <a:srgbClr val="F38A00"/>
              </a:buClr>
              <a:buSzPct val="90000"/>
              <a:defRPr sz="1800">
                <a:solidFill>
                  <a:schemeClr val="tx1">
                    <a:lumMod val="75000"/>
                    <a:lumOff val="25000"/>
                  </a:schemeClr>
                </a:solidFill>
              </a:defRPr>
            </a:lvl2pPr>
            <a:lvl3pPr>
              <a:buClr>
                <a:srgbClr val="F38A00"/>
              </a:buClr>
              <a:buSzPct val="90000"/>
              <a:defRPr sz="1600">
                <a:solidFill>
                  <a:schemeClr val="tx1">
                    <a:lumMod val="75000"/>
                    <a:lumOff val="25000"/>
                  </a:schemeClr>
                </a:solidFill>
              </a:defRPr>
            </a:lvl3pPr>
            <a:lvl4pPr>
              <a:buClr>
                <a:srgbClr val="F38A00"/>
              </a:buClr>
              <a:buSzPct val="90000"/>
              <a:defRPr sz="1400">
                <a:solidFill>
                  <a:schemeClr val="tx1">
                    <a:lumMod val="75000"/>
                    <a:lumOff val="25000"/>
                  </a:schemeClr>
                </a:solidFill>
              </a:defRPr>
            </a:lvl4pPr>
            <a:lvl5pPr>
              <a:buClr>
                <a:srgbClr val="F38A00"/>
              </a:buClr>
              <a:buSzPct val="90000"/>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24D2BA7-3456-6246-8E55-BB61574D3F91}"/>
              </a:ext>
            </a:extLst>
          </p:cNvPr>
          <p:cNvSpPr>
            <a:spLocks noGrp="1"/>
          </p:cNvSpPr>
          <p:nvPr>
            <p:ph type="sldNum" sz="quarter" idx="12"/>
          </p:nvPr>
        </p:nvSpPr>
        <p:spPr>
          <a:xfrm>
            <a:off x="9457944" y="6534182"/>
            <a:ext cx="2743200" cy="365125"/>
          </a:xfrm>
        </p:spPr>
        <p:txBody>
          <a:bodyPr/>
          <a:lstStyle>
            <a:lvl1pPr>
              <a:defRPr sz="900">
                <a:solidFill>
                  <a:schemeClr val="bg1">
                    <a:lumMod val="50000"/>
                  </a:schemeClr>
                </a:solidFill>
              </a:defRPr>
            </a:lvl1pPr>
          </a:lstStyle>
          <a:p>
            <a:fld id="{71679FF7-3C34-D24C-9FF3-18A03ACBA853}" type="slidenum">
              <a:rPr lang="en-US" smtClean="0"/>
              <a:pPr/>
              <a:t>‹#›</a:t>
            </a:fld>
            <a:endParaRPr lang="en-US" dirty="0"/>
          </a:p>
        </p:txBody>
      </p:sp>
    </p:spTree>
    <p:extLst>
      <p:ext uri="{BB962C8B-B14F-4D97-AF65-F5344CB8AC3E}">
        <p14:creationId xmlns:p14="http://schemas.microsoft.com/office/powerpoint/2010/main" val="3232135467"/>
      </p:ext>
    </p:extLst>
  </p:cSld>
  <p:clrMapOvr>
    <a:masterClrMapping/>
  </p:clrMapOvr>
  <p:extLst>
    <p:ext uri="{DCECCB84-F9BA-43D5-87BE-67443E8EF086}">
      <p15:sldGuideLst xmlns:p15="http://schemas.microsoft.com/office/powerpoint/2012/main">
        <p15:guide id="1" orient="horz" pos="480" userDrawn="1">
          <p15:clr>
            <a:srgbClr val="FBAE40"/>
          </p15:clr>
        </p15:guide>
        <p15:guide id="2" pos="144" userDrawn="1">
          <p15:clr>
            <a:srgbClr val="FBAE40"/>
          </p15:clr>
        </p15:guide>
        <p15:guide id="3" pos="7536"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pecial Content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6C6D0F0-1819-C240-958B-BCB13B22306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Title 1">
            <a:extLst>
              <a:ext uri="{FF2B5EF4-FFF2-40B4-BE49-F238E27FC236}">
                <a16:creationId xmlns:a16="http://schemas.microsoft.com/office/drawing/2014/main" id="{D5762DED-96EE-104D-A31A-00F26DE57D47}"/>
              </a:ext>
            </a:extLst>
          </p:cNvPr>
          <p:cNvSpPr>
            <a:spLocks noGrp="1"/>
          </p:cNvSpPr>
          <p:nvPr>
            <p:ph type="title"/>
          </p:nvPr>
        </p:nvSpPr>
        <p:spPr>
          <a:xfrm>
            <a:off x="4738491" y="559270"/>
            <a:ext cx="7137134" cy="1325563"/>
          </a:xfrm>
        </p:spPr>
        <p:txBody>
          <a:bodyPr>
            <a:normAutofit/>
          </a:bodyPr>
          <a:lstStyle>
            <a:lvl1pPr>
              <a:defRPr sz="2800"/>
            </a:lvl1pPr>
          </a:lstStyle>
          <a:p>
            <a:r>
              <a:rPr lang="en-US" dirty="0"/>
              <a:t>Click to edit Master title style</a:t>
            </a:r>
          </a:p>
        </p:txBody>
      </p:sp>
      <p:sp>
        <p:nvSpPr>
          <p:cNvPr id="9" name="Content Placeholder 2">
            <a:extLst>
              <a:ext uri="{FF2B5EF4-FFF2-40B4-BE49-F238E27FC236}">
                <a16:creationId xmlns:a16="http://schemas.microsoft.com/office/drawing/2014/main" id="{51BF88B4-ACC3-344A-9966-93FC64A467FE}"/>
              </a:ext>
            </a:extLst>
          </p:cNvPr>
          <p:cNvSpPr>
            <a:spLocks noGrp="1"/>
          </p:cNvSpPr>
          <p:nvPr>
            <p:ph idx="1"/>
          </p:nvPr>
        </p:nvSpPr>
        <p:spPr>
          <a:xfrm>
            <a:off x="4738491" y="1884833"/>
            <a:ext cx="7137134" cy="4168726"/>
          </a:xfrm>
        </p:spPr>
        <p:txBody>
          <a:bodyPr/>
          <a:lstStyle>
            <a:lvl1pPr>
              <a:buClr>
                <a:srgbClr val="F38A00"/>
              </a:buClr>
              <a:buSzPct val="90000"/>
              <a:defRPr sz="2000"/>
            </a:lvl1pPr>
            <a:lvl2pPr>
              <a:buClr>
                <a:srgbClr val="F38A00"/>
              </a:buClr>
              <a:buSzPct val="90000"/>
              <a:defRPr sz="1800"/>
            </a:lvl2pPr>
            <a:lvl3pPr>
              <a:buClr>
                <a:srgbClr val="F38A00"/>
              </a:buClr>
              <a:buSzPct val="90000"/>
              <a:defRPr sz="1600"/>
            </a:lvl3pPr>
            <a:lvl4pPr>
              <a:buClr>
                <a:srgbClr val="F38A00"/>
              </a:buClr>
              <a:buSzPct val="90000"/>
              <a:defRPr sz="1400"/>
            </a:lvl4pPr>
            <a:lvl5pPr>
              <a:buClr>
                <a:srgbClr val="F38A00"/>
              </a:buClr>
              <a:buSzPct val="90000"/>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a:extLst>
              <a:ext uri="{FF2B5EF4-FFF2-40B4-BE49-F238E27FC236}">
                <a16:creationId xmlns:a16="http://schemas.microsoft.com/office/drawing/2014/main" id="{300C6218-3112-9C4E-B257-514AC2157DF2}"/>
              </a:ext>
            </a:extLst>
          </p:cNvPr>
          <p:cNvSpPr>
            <a:spLocks noGrp="1"/>
          </p:cNvSpPr>
          <p:nvPr>
            <p:ph type="sldNum" sz="quarter" idx="12"/>
          </p:nvPr>
        </p:nvSpPr>
        <p:spPr>
          <a:xfrm>
            <a:off x="9457944" y="6534182"/>
            <a:ext cx="2743200" cy="365125"/>
          </a:xfrm>
        </p:spPr>
        <p:txBody>
          <a:bodyPr/>
          <a:lstStyle>
            <a:lvl1pPr>
              <a:defRPr sz="900">
                <a:solidFill>
                  <a:schemeClr val="bg1"/>
                </a:solidFill>
              </a:defRPr>
            </a:lvl1pPr>
          </a:lstStyle>
          <a:p>
            <a:fld id="{71679FF7-3C34-D24C-9FF3-18A03ACBA853}" type="slidenum">
              <a:rPr lang="en-US" smtClean="0"/>
              <a:pPr/>
              <a:t>‹#›</a:t>
            </a:fld>
            <a:endParaRPr lang="en-US" dirty="0"/>
          </a:p>
        </p:txBody>
      </p:sp>
    </p:spTree>
    <p:extLst>
      <p:ext uri="{BB962C8B-B14F-4D97-AF65-F5344CB8AC3E}">
        <p14:creationId xmlns:p14="http://schemas.microsoft.com/office/powerpoint/2010/main" val="1675996599"/>
      </p:ext>
    </p:extLst>
  </p:cSld>
  <p:clrMapOvr>
    <a:masterClrMapping/>
  </p:clrMapOvr>
  <p:extLst>
    <p:ext uri="{DCECCB84-F9BA-43D5-87BE-67443E8EF086}">
      <p15:sldGuideLst xmlns:p15="http://schemas.microsoft.com/office/powerpoint/2012/main">
        <p15:guide id="1" pos="144" userDrawn="1">
          <p15:clr>
            <a:srgbClr val="FBAE40"/>
          </p15:clr>
        </p15:guide>
        <p15:guide id="2" orient="horz" pos="48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2547B6E-4A02-5A4A-A363-9625A46DB14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224D2BA7-3456-6246-8E55-BB61574D3F91}"/>
              </a:ext>
            </a:extLst>
          </p:cNvPr>
          <p:cNvSpPr>
            <a:spLocks noGrp="1"/>
          </p:cNvSpPr>
          <p:nvPr>
            <p:ph type="sldNum" sz="quarter" idx="12"/>
          </p:nvPr>
        </p:nvSpPr>
        <p:spPr>
          <a:xfrm>
            <a:off x="9457944" y="6534182"/>
            <a:ext cx="2743200" cy="365125"/>
          </a:xfrm>
        </p:spPr>
        <p:txBody>
          <a:bodyPr/>
          <a:lstStyle>
            <a:lvl1pPr>
              <a:defRPr sz="900">
                <a:solidFill>
                  <a:schemeClr val="bg1">
                    <a:lumMod val="50000"/>
                  </a:schemeClr>
                </a:solidFill>
              </a:defRPr>
            </a:lvl1pPr>
          </a:lstStyle>
          <a:p>
            <a:fld id="{71679FF7-3C34-D24C-9FF3-18A03ACBA853}" type="slidenum">
              <a:rPr lang="en-US" smtClean="0"/>
              <a:pPr/>
              <a:t>‹#›</a:t>
            </a:fld>
            <a:endParaRPr lang="en-US" dirty="0"/>
          </a:p>
        </p:txBody>
      </p:sp>
    </p:spTree>
    <p:extLst>
      <p:ext uri="{BB962C8B-B14F-4D97-AF65-F5344CB8AC3E}">
        <p14:creationId xmlns:p14="http://schemas.microsoft.com/office/powerpoint/2010/main" val="3849615212"/>
      </p:ext>
    </p:extLst>
  </p:cSld>
  <p:clrMapOvr>
    <a:masterClrMapping/>
  </p:clrMapOvr>
  <p:extLst>
    <p:ext uri="{DCECCB84-F9BA-43D5-87BE-67443E8EF086}">
      <p15:sldGuideLst xmlns:p15="http://schemas.microsoft.com/office/powerpoint/2012/main">
        <p15:guide id="1" orient="horz" pos="480">
          <p15:clr>
            <a:srgbClr val="FBAE40"/>
          </p15:clr>
        </p15:guide>
        <p15:guide id="2" pos="14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C5A7E-49E7-4EE0-993F-0B65BF2C65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1843D77-9EAC-4673-82FF-F1F1120BBA1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97ADE5-1590-4D0E-9F4E-3EE8B16E3AB5}"/>
              </a:ext>
            </a:extLst>
          </p:cNvPr>
          <p:cNvSpPr>
            <a:spLocks noGrp="1"/>
          </p:cNvSpPr>
          <p:nvPr>
            <p:ph type="dt" sz="half" idx="10"/>
          </p:nvPr>
        </p:nvSpPr>
        <p:spPr/>
        <p:txBody>
          <a:bodyPr/>
          <a:lstStyle/>
          <a:p>
            <a:fld id="{6A245493-0519-4ED8-B454-09D0E8F2A6C9}" type="datetimeFigureOut">
              <a:rPr lang="en-US" smtClean="0"/>
              <a:t>6/17/2021</a:t>
            </a:fld>
            <a:endParaRPr lang="en-US" dirty="0"/>
          </a:p>
        </p:txBody>
      </p:sp>
      <p:sp>
        <p:nvSpPr>
          <p:cNvPr id="5" name="Footer Placeholder 4">
            <a:extLst>
              <a:ext uri="{FF2B5EF4-FFF2-40B4-BE49-F238E27FC236}">
                <a16:creationId xmlns:a16="http://schemas.microsoft.com/office/drawing/2014/main" id="{869F9559-A9E9-4A7D-BD1E-181F70C635E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6A6E663-FCB2-4B1E-8E15-78932E609C65}"/>
              </a:ext>
            </a:extLst>
          </p:cNvPr>
          <p:cNvSpPr>
            <a:spLocks noGrp="1"/>
          </p:cNvSpPr>
          <p:nvPr>
            <p:ph type="sldNum" sz="quarter" idx="12"/>
          </p:nvPr>
        </p:nvSpPr>
        <p:spPr/>
        <p:txBody>
          <a:bodyPr/>
          <a:lstStyle/>
          <a:p>
            <a:fld id="{DBF7E190-B23F-4637-91BA-92CB7AF1987F}" type="slidenum">
              <a:rPr lang="en-US" smtClean="0"/>
              <a:t>‹#›</a:t>
            </a:fld>
            <a:endParaRPr lang="en-US" dirty="0"/>
          </a:p>
        </p:txBody>
      </p:sp>
    </p:spTree>
    <p:extLst>
      <p:ext uri="{BB962C8B-B14F-4D97-AF65-F5344CB8AC3E}">
        <p14:creationId xmlns:p14="http://schemas.microsoft.com/office/powerpoint/2010/main" val="38193575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1951B-8B38-4D9F-A7AD-8E8E51B79A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DDDB48-F1A1-49CF-B8B9-0582D51429B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7898D09-675C-48F0-9381-10369C0698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578B232-74A9-4834-9EF3-9236C5B31795}"/>
              </a:ext>
            </a:extLst>
          </p:cNvPr>
          <p:cNvSpPr>
            <a:spLocks noGrp="1"/>
          </p:cNvSpPr>
          <p:nvPr>
            <p:ph type="dt" sz="half" idx="10"/>
          </p:nvPr>
        </p:nvSpPr>
        <p:spPr/>
        <p:txBody>
          <a:bodyPr/>
          <a:lstStyle/>
          <a:p>
            <a:fld id="{6A245493-0519-4ED8-B454-09D0E8F2A6C9}" type="datetimeFigureOut">
              <a:rPr lang="en-US" smtClean="0"/>
              <a:t>6/17/2021</a:t>
            </a:fld>
            <a:endParaRPr lang="en-US" dirty="0"/>
          </a:p>
        </p:txBody>
      </p:sp>
      <p:sp>
        <p:nvSpPr>
          <p:cNvPr id="6" name="Footer Placeholder 5">
            <a:extLst>
              <a:ext uri="{FF2B5EF4-FFF2-40B4-BE49-F238E27FC236}">
                <a16:creationId xmlns:a16="http://schemas.microsoft.com/office/drawing/2014/main" id="{38E7C9DF-7A21-4EE2-B8A2-01B057B40FC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0A5DF6E-05AA-4299-975A-A38998B4A291}"/>
              </a:ext>
            </a:extLst>
          </p:cNvPr>
          <p:cNvSpPr>
            <a:spLocks noGrp="1"/>
          </p:cNvSpPr>
          <p:nvPr>
            <p:ph type="sldNum" sz="quarter" idx="12"/>
          </p:nvPr>
        </p:nvSpPr>
        <p:spPr/>
        <p:txBody>
          <a:bodyPr/>
          <a:lstStyle/>
          <a:p>
            <a:fld id="{DBF7E190-B23F-4637-91BA-92CB7AF1987F}" type="slidenum">
              <a:rPr lang="en-US" smtClean="0"/>
              <a:t>‹#›</a:t>
            </a:fld>
            <a:endParaRPr lang="en-US" dirty="0"/>
          </a:p>
        </p:txBody>
      </p:sp>
    </p:spTree>
    <p:extLst>
      <p:ext uri="{BB962C8B-B14F-4D97-AF65-F5344CB8AC3E}">
        <p14:creationId xmlns:p14="http://schemas.microsoft.com/office/powerpoint/2010/main" val="29313361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1D785AD-D6DA-48E5-ACBE-4DB7334D3146}" type="slidenum">
              <a:rPr lang="en-US" smtClean="0"/>
              <a:t>‹#›</a:t>
            </a:fld>
            <a:endParaRPr lang="en-US" dirty="0"/>
          </a:p>
        </p:txBody>
      </p:sp>
      <p:sp>
        <p:nvSpPr>
          <p:cNvPr id="11" name="Title 1"/>
          <p:cNvSpPr>
            <a:spLocks noGrp="1"/>
          </p:cNvSpPr>
          <p:nvPr>
            <p:ph type="title"/>
          </p:nvPr>
        </p:nvSpPr>
        <p:spPr>
          <a:xfrm>
            <a:off x="781570" y="674687"/>
            <a:ext cx="10571717" cy="582612"/>
          </a:xfrm>
        </p:spPr>
        <p:txBody>
          <a:bodyPr>
            <a:noAutofit/>
          </a:bodyPr>
          <a:lstStyle>
            <a:lvl1pPr>
              <a:defRPr sz="3600"/>
            </a:lvl1pPr>
          </a:lstStyle>
          <a:p>
            <a:r>
              <a:rPr lang="en-US"/>
              <a:t>Click to edit Master title style</a:t>
            </a:r>
          </a:p>
        </p:txBody>
      </p:sp>
    </p:spTree>
    <p:extLst>
      <p:ext uri="{BB962C8B-B14F-4D97-AF65-F5344CB8AC3E}">
        <p14:creationId xmlns:p14="http://schemas.microsoft.com/office/powerpoint/2010/main" val="4081794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EA1F810-7D41-A642-A66A-509CD0A83D8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6C1625C-FCDA-6042-A204-1839C11E0E12}"/>
              </a:ext>
            </a:extLst>
          </p:cNvPr>
          <p:cNvSpPr>
            <a:spLocks noGrp="1"/>
          </p:cNvSpPr>
          <p:nvPr>
            <p:ph type="ctrTitle"/>
          </p:nvPr>
        </p:nvSpPr>
        <p:spPr>
          <a:xfrm>
            <a:off x="1524000" y="1122363"/>
            <a:ext cx="9144000" cy="2387600"/>
          </a:xfrm>
        </p:spPr>
        <p:txBody>
          <a:bodyPr anchor="b">
            <a:normAutofit/>
          </a:bodyPr>
          <a:lstStyle>
            <a:lvl1pPr algn="ctr">
              <a:defRPr sz="4400" b="1">
                <a:solidFill>
                  <a:srgbClr val="682310"/>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AA26E691-5ECE-EC44-BE98-C177824924C4}"/>
              </a:ext>
            </a:extLst>
          </p:cNvPr>
          <p:cNvSpPr>
            <a:spLocks noGrp="1"/>
          </p:cNvSpPr>
          <p:nvPr>
            <p:ph type="subTitle" idx="1"/>
          </p:nvPr>
        </p:nvSpPr>
        <p:spPr>
          <a:xfrm>
            <a:off x="1524000" y="3602038"/>
            <a:ext cx="9144000" cy="1655762"/>
          </a:xfrm>
        </p:spPr>
        <p:txBody>
          <a:bodyPr>
            <a:normAutofit/>
          </a:bodyPr>
          <a:lstStyle>
            <a:lvl1pPr marL="0" indent="0" algn="ctr">
              <a:buNone/>
              <a:defRPr sz="2000">
                <a:solidFill>
                  <a:srgbClr val="682310"/>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641513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EA1F810-7D41-A642-A66A-509CD0A83D8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6C1625C-FCDA-6042-A204-1839C11E0E12}"/>
              </a:ext>
            </a:extLst>
          </p:cNvPr>
          <p:cNvSpPr>
            <a:spLocks noGrp="1"/>
          </p:cNvSpPr>
          <p:nvPr>
            <p:ph type="ctrTitle" hasCustomPrompt="1"/>
          </p:nvPr>
        </p:nvSpPr>
        <p:spPr>
          <a:xfrm>
            <a:off x="1524000" y="1122363"/>
            <a:ext cx="9144000" cy="2387600"/>
          </a:xfrm>
        </p:spPr>
        <p:txBody>
          <a:bodyPr anchor="b">
            <a:normAutofit/>
          </a:bodyPr>
          <a:lstStyle>
            <a:lvl1pPr algn="ctr">
              <a:defRPr sz="4400" b="1">
                <a:solidFill>
                  <a:srgbClr val="682310"/>
                </a:solidFill>
                <a:latin typeface="Arial" panose="020B0604020202020204" pitchFamily="34" charset="0"/>
                <a:cs typeface="Arial" panose="020B0604020202020204" pitchFamily="34" charset="0"/>
              </a:defRPr>
            </a:lvl1pPr>
          </a:lstStyle>
          <a:p>
            <a:r>
              <a:rPr lang="en-US" dirty="0"/>
              <a:t>Click to edit Slide title</a:t>
            </a:r>
          </a:p>
        </p:txBody>
      </p:sp>
      <p:sp>
        <p:nvSpPr>
          <p:cNvPr id="3" name="Subtitle 2">
            <a:extLst>
              <a:ext uri="{FF2B5EF4-FFF2-40B4-BE49-F238E27FC236}">
                <a16:creationId xmlns:a16="http://schemas.microsoft.com/office/drawing/2014/main" id="{AA26E691-5ECE-EC44-BE98-C177824924C4}"/>
              </a:ext>
            </a:extLst>
          </p:cNvPr>
          <p:cNvSpPr>
            <a:spLocks noGrp="1"/>
          </p:cNvSpPr>
          <p:nvPr>
            <p:ph type="subTitle" idx="1"/>
          </p:nvPr>
        </p:nvSpPr>
        <p:spPr>
          <a:xfrm>
            <a:off x="1524000" y="3602038"/>
            <a:ext cx="9144000" cy="1655762"/>
          </a:xfrm>
        </p:spPr>
        <p:txBody>
          <a:bodyPr>
            <a:normAutofit/>
          </a:bodyPr>
          <a:lstStyle>
            <a:lvl1pPr marL="0" indent="0" algn="ctr">
              <a:buNone/>
              <a:defRPr sz="2000">
                <a:solidFill>
                  <a:srgbClr val="682310"/>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7623294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parator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2547B6E-4A02-5A4A-A363-9625A46DB14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224D2BA7-3456-6246-8E55-BB61574D3F91}"/>
              </a:ext>
            </a:extLst>
          </p:cNvPr>
          <p:cNvSpPr>
            <a:spLocks noGrp="1"/>
          </p:cNvSpPr>
          <p:nvPr>
            <p:ph type="sldNum" sz="quarter" idx="12"/>
          </p:nvPr>
        </p:nvSpPr>
        <p:spPr>
          <a:xfrm>
            <a:off x="9457944" y="6534182"/>
            <a:ext cx="2743200" cy="365125"/>
          </a:xfrm>
        </p:spPr>
        <p:txBody>
          <a:bodyPr/>
          <a:lstStyle>
            <a:lvl1pPr>
              <a:defRPr sz="900">
                <a:solidFill>
                  <a:schemeClr val="bg1">
                    <a:lumMod val="50000"/>
                  </a:schemeClr>
                </a:solidFill>
              </a:defRPr>
            </a:lvl1pPr>
          </a:lstStyle>
          <a:p>
            <a:fld id="{71679FF7-3C34-D24C-9FF3-18A03ACBA853}" type="slidenum">
              <a:rPr lang="en-US" smtClean="0"/>
              <a:pPr/>
              <a:t>‹#›</a:t>
            </a:fld>
            <a:endParaRPr lang="en-US" dirty="0"/>
          </a:p>
        </p:txBody>
      </p:sp>
      <p:sp>
        <p:nvSpPr>
          <p:cNvPr id="10" name="Title 1">
            <a:extLst>
              <a:ext uri="{FF2B5EF4-FFF2-40B4-BE49-F238E27FC236}">
                <a16:creationId xmlns:a16="http://schemas.microsoft.com/office/drawing/2014/main" id="{AF6F29FB-E016-5B4A-A174-1A50EFE719AC}"/>
              </a:ext>
            </a:extLst>
          </p:cNvPr>
          <p:cNvSpPr>
            <a:spLocks noGrp="1"/>
          </p:cNvSpPr>
          <p:nvPr>
            <p:ph type="ctrTitle" hasCustomPrompt="1"/>
          </p:nvPr>
        </p:nvSpPr>
        <p:spPr>
          <a:xfrm>
            <a:off x="6965243" y="762000"/>
            <a:ext cx="4327789" cy="2387600"/>
          </a:xfrm>
        </p:spPr>
        <p:txBody>
          <a:bodyPr anchor="b">
            <a:normAutofit/>
          </a:bodyPr>
          <a:lstStyle>
            <a:lvl1pPr algn="l">
              <a:defRPr sz="4400" b="1">
                <a:solidFill>
                  <a:schemeClr val="bg1"/>
                </a:solidFill>
                <a:latin typeface="Arial" panose="020B0604020202020204" pitchFamily="34" charset="0"/>
                <a:cs typeface="Arial" panose="020B0604020202020204" pitchFamily="34" charset="0"/>
              </a:defRPr>
            </a:lvl1pPr>
          </a:lstStyle>
          <a:p>
            <a:r>
              <a:rPr lang="en-US" dirty="0"/>
              <a:t>Click to edit </a:t>
            </a:r>
            <a:br>
              <a:rPr lang="en-US" dirty="0"/>
            </a:br>
            <a:r>
              <a:rPr lang="en-US" dirty="0"/>
              <a:t>Slide title</a:t>
            </a:r>
          </a:p>
        </p:txBody>
      </p:sp>
      <p:sp>
        <p:nvSpPr>
          <p:cNvPr id="11" name="Subtitle 2">
            <a:extLst>
              <a:ext uri="{FF2B5EF4-FFF2-40B4-BE49-F238E27FC236}">
                <a16:creationId xmlns:a16="http://schemas.microsoft.com/office/drawing/2014/main" id="{58E55E86-6F51-994F-9019-497B4AF731DF}"/>
              </a:ext>
            </a:extLst>
          </p:cNvPr>
          <p:cNvSpPr>
            <a:spLocks noGrp="1"/>
          </p:cNvSpPr>
          <p:nvPr>
            <p:ph type="subTitle" idx="1"/>
          </p:nvPr>
        </p:nvSpPr>
        <p:spPr>
          <a:xfrm>
            <a:off x="6965244" y="3241675"/>
            <a:ext cx="4327789" cy="1655762"/>
          </a:xfrm>
        </p:spPr>
        <p:txBody>
          <a:bodyPr>
            <a:normAutofit/>
          </a:bodyPr>
          <a:lstStyle>
            <a:lvl1pPr marL="0" indent="0" algn="l">
              <a:buNone/>
              <a:defRPr sz="200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96402569"/>
      </p:ext>
    </p:extLst>
  </p:cSld>
  <p:clrMapOvr>
    <a:masterClrMapping/>
  </p:clrMapOvr>
  <p:extLst>
    <p:ext uri="{DCECCB84-F9BA-43D5-87BE-67443E8EF086}">
      <p15:sldGuideLst xmlns:p15="http://schemas.microsoft.com/office/powerpoint/2012/main">
        <p15:guide id="1" orient="horz" pos="480">
          <p15:clr>
            <a:srgbClr val="FBAE40"/>
          </p15:clr>
        </p15:guide>
        <p15:guide id="2" pos="14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parator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2547B6E-4A02-5A4A-A363-9625A46DB14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224D2BA7-3456-6246-8E55-BB61574D3F91}"/>
              </a:ext>
            </a:extLst>
          </p:cNvPr>
          <p:cNvSpPr>
            <a:spLocks noGrp="1"/>
          </p:cNvSpPr>
          <p:nvPr>
            <p:ph type="sldNum" sz="quarter" idx="12"/>
          </p:nvPr>
        </p:nvSpPr>
        <p:spPr>
          <a:xfrm>
            <a:off x="9457944" y="6534182"/>
            <a:ext cx="2743200" cy="365125"/>
          </a:xfrm>
        </p:spPr>
        <p:txBody>
          <a:bodyPr/>
          <a:lstStyle>
            <a:lvl1pPr>
              <a:defRPr sz="900">
                <a:solidFill>
                  <a:schemeClr val="bg1">
                    <a:lumMod val="50000"/>
                  </a:schemeClr>
                </a:solidFill>
              </a:defRPr>
            </a:lvl1pPr>
          </a:lstStyle>
          <a:p>
            <a:fld id="{71679FF7-3C34-D24C-9FF3-18A03ACBA853}" type="slidenum">
              <a:rPr lang="en-US" smtClean="0"/>
              <a:pPr/>
              <a:t>‹#›</a:t>
            </a:fld>
            <a:endParaRPr lang="en-US" dirty="0"/>
          </a:p>
        </p:txBody>
      </p:sp>
      <p:sp>
        <p:nvSpPr>
          <p:cNvPr id="7" name="Title 1">
            <a:extLst>
              <a:ext uri="{FF2B5EF4-FFF2-40B4-BE49-F238E27FC236}">
                <a16:creationId xmlns:a16="http://schemas.microsoft.com/office/drawing/2014/main" id="{9FE3E169-3072-1E4A-B193-AC3E521F6407}"/>
              </a:ext>
            </a:extLst>
          </p:cNvPr>
          <p:cNvSpPr>
            <a:spLocks noGrp="1"/>
          </p:cNvSpPr>
          <p:nvPr>
            <p:ph type="ctrTitle" hasCustomPrompt="1"/>
          </p:nvPr>
        </p:nvSpPr>
        <p:spPr>
          <a:xfrm>
            <a:off x="1041722" y="762000"/>
            <a:ext cx="10251310" cy="2387600"/>
          </a:xfrm>
        </p:spPr>
        <p:txBody>
          <a:bodyPr anchor="b">
            <a:normAutofit/>
          </a:bodyPr>
          <a:lstStyle>
            <a:lvl1pPr algn="ctr">
              <a:defRPr sz="4400" b="1">
                <a:solidFill>
                  <a:schemeClr val="bg1"/>
                </a:solidFill>
                <a:latin typeface="Arial" panose="020B0604020202020204" pitchFamily="34" charset="0"/>
                <a:cs typeface="Arial" panose="020B0604020202020204" pitchFamily="34" charset="0"/>
              </a:defRPr>
            </a:lvl1pPr>
          </a:lstStyle>
          <a:p>
            <a:r>
              <a:rPr lang="en-US" dirty="0"/>
              <a:t>Click to edit Slide title</a:t>
            </a:r>
          </a:p>
        </p:txBody>
      </p:sp>
      <p:sp>
        <p:nvSpPr>
          <p:cNvPr id="9" name="Subtitle 2">
            <a:extLst>
              <a:ext uri="{FF2B5EF4-FFF2-40B4-BE49-F238E27FC236}">
                <a16:creationId xmlns:a16="http://schemas.microsoft.com/office/drawing/2014/main" id="{139FFF6D-28D3-0E49-8148-E4DE601E3823}"/>
              </a:ext>
            </a:extLst>
          </p:cNvPr>
          <p:cNvSpPr>
            <a:spLocks noGrp="1"/>
          </p:cNvSpPr>
          <p:nvPr>
            <p:ph type="subTitle" idx="1"/>
          </p:nvPr>
        </p:nvSpPr>
        <p:spPr>
          <a:xfrm>
            <a:off x="1041725" y="3241675"/>
            <a:ext cx="10251307" cy="1655762"/>
          </a:xfrm>
        </p:spPr>
        <p:txBody>
          <a:bodyPr>
            <a:normAutofit/>
          </a:bodyPr>
          <a:lstStyle>
            <a:lvl1pPr marL="0" indent="0" algn="ctr">
              <a:buNone/>
              <a:defRPr sz="200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363514224"/>
      </p:ext>
    </p:extLst>
  </p:cSld>
  <p:clrMapOvr>
    <a:masterClrMapping/>
  </p:clrMapOvr>
  <p:extLst>
    <p:ext uri="{DCECCB84-F9BA-43D5-87BE-67443E8EF086}">
      <p15:sldGuideLst xmlns:p15="http://schemas.microsoft.com/office/powerpoint/2012/main">
        <p15:guide id="1" orient="horz" pos="480">
          <p15:clr>
            <a:srgbClr val="FBAE40"/>
          </p15:clr>
        </p15:guide>
        <p15:guide id="2" pos="14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parator 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2547B6E-4A02-5A4A-A363-9625A46DB14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224D2BA7-3456-6246-8E55-BB61574D3F91}"/>
              </a:ext>
            </a:extLst>
          </p:cNvPr>
          <p:cNvSpPr>
            <a:spLocks noGrp="1"/>
          </p:cNvSpPr>
          <p:nvPr>
            <p:ph type="sldNum" sz="quarter" idx="12"/>
          </p:nvPr>
        </p:nvSpPr>
        <p:spPr>
          <a:xfrm>
            <a:off x="9457944" y="6534182"/>
            <a:ext cx="2743200" cy="365125"/>
          </a:xfrm>
        </p:spPr>
        <p:txBody>
          <a:bodyPr/>
          <a:lstStyle>
            <a:lvl1pPr>
              <a:defRPr sz="900">
                <a:solidFill>
                  <a:schemeClr val="bg1">
                    <a:lumMod val="50000"/>
                  </a:schemeClr>
                </a:solidFill>
              </a:defRPr>
            </a:lvl1pPr>
          </a:lstStyle>
          <a:p>
            <a:fld id="{71679FF7-3C34-D24C-9FF3-18A03ACBA853}" type="slidenum">
              <a:rPr lang="en-US" smtClean="0"/>
              <a:pPr/>
              <a:t>‹#›</a:t>
            </a:fld>
            <a:endParaRPr lang="en-US" dirty="0"/>
          </a:p>
        </p:txBody>
      </p:sp>
      <p:sp>
        <p:nvSpPr>
          <p:cNvPr id="7" name="Title 1">
            <a:extLst>
              <a:ext uri="{FF2B5EF4-FFF2-40B4-BE49-F238E27FC236}">
                <a16:creationId xmlns:a16="http://schemas.microsoft.com/office/drawing/2014/main" id="{9FE3E169-3072-1E4A-B193-AC3E521F6407}"/>
              </a:ext>
            </a:extLst>
          </p:cNvPr>
          <p:cNvSpPr>
            <a:spLocks noGrp="1"/>
          </p:cNvSpPr>
          <p:nvPr>
            <p:ph type="ctrTitle" hasCustomPrompt="1"/>
          </p:nvPr>
        </p:nvSpPr>
        <p:spPr>
          <a:xfrm>
            <a:off x="1041722" y="762000"/>
            <a:ext cx="10251310" cy="2387600"/>
          </a:xfrm>
        </p:spPr>
        <p:txBody>
          <a:bodyPr anchor="b">
            <a:normAutofit/>
          </a:bodyPr>
          <a:lstStyle>
            <a:lvl1pPr algn="ctr">
              <a:defRPr sz="4400" b="1">
                <a:solidFill>
                  <a:schemeClr val="bg1"/>
                </a:solidFill>
                <a:latin typeface="Arial" panose="020B0604020202020204" pitchFamily="34" charset="0"/>
                <a:cs typeface="Arial" panose="020B0604020202020204" pitchFamily="34" charset="0"/>
              </a:defRPr>
            </a:lvl1pPr>
          </a:lstStyle>
          <a:p>
            <a:r>
              <a:rPr lang="en-US" dirty="0"/>
              <a:t>Click to edit Slide title</a:t>
            </a:r>
          </a:p>
        </p:txBody>
      </p:sp>
      <p:sp>
        <p:nvSpPr>
          <p:cNvPr id="9" name="Subtitle 2">
            <a:extLst>
              <a:ext uri="{FF2B5EF4-FFF2-40B4-BE49-F238E27FC236}">
                <a16:creationId xmlns:a16="http://schemas.microsoft.com/office/drawing/2014/main" id="{139FFF6D-28D3-0E49-8148-E4DE601E3823}"/>
              </a:ext>
            </a:extLst>
          </p:cNvPr>
          <p:cNvSpPr>
            <a:spLocks noGrp="1"/>
          </p:cNvSpPr>
          <p:nvPr>
            <p:ph type="subTitle" idx="1"/>
          </p:nvPr>
        </p:nvSpPr>
        <p:spPr>
          <a:xfrm>
            <a:off x="1041725" y="3241675"/>
            <a:ext cx="10251307" cy="1655762"/>
          </a:xfrm>
        </p:spPr>
        <p:txBody>
          <a:bodyPr>
            <a:normAutofit/>
          </a:bodyPr>
          <a:lstStyle>
            <a:lvl1pPr marL="0" indent="0" algn="ctr">
              <a:buNone/>
              <a:defRPr sz="200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416653355"/>
      </p:ext>
    </p:extLst>
  </p:cSld>
  <p:clrMapOvr>
    <a:masterClrMapping/>
  </p:clrMapOvr>
  <p:extLst>
    <p:ext uri="{DCECCB84-F9BA-43D5-87BE-67443E8EF086}">
      <p15:sldGuideLst xmlns:p15="http://schemas.microsoft.com/office/powerpoint/2012/main">
        <p15:guide id="1" orient="horz" pos="480">
          <p15:clr>
            <a:srgbClr val="FBAE40"/>
          </p15:clr>
        </p15:guide>
        <p15:guide id="2" pos="14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parator 5">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2547B6E-4A02-5A4A-A363-9625A46DB14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224D2BA7-3456-6246-8E55-BB61574D3F91}"/>
              </a:ext>
            </a:extLst>
          </p:cNvPr>
          <p:cNvSpPr>
            <a:spLocks noGrp="1"/>
          </p:cNvSpPr>
          <p:nvPr>
            <p:ph type="sldNum" sz="quarter" idx="12"/>
          </p:nvPr>
        </p:nvSpPr>
        <p:spPr>
          <a:xfrm>
            <a:off x="9457944" y="6534182"/>
            <a:ext cx="2743200" cy="365125"/>
          </a:xfrm>
        </p:spPr>
        <p:txBody>
          <a:bodyPr/>
          <a:lstStyle>
            <a:lvl1pPr>
              <a:defRPr sz="900">
                <a:solidFill>
                  <a:schemeClr val="bg1">
                    <a:lumMod val="50000"/>
                  </a:schemeClr>
                </a:solidFill>
              </a:defRPr>
            </a:lvl1pPr>
          </a:lstStyle>
          <a:p>
            <a:fld id="{71679FF7-3C34-D24C-9FF3-18A03ACBA853}" type="slidenum">
              <a:rPr lang="en-US" smtClean="0"/>
              <a:pPr/>
              <a:t>‹#›</a:t>
            </a:fld>
            <a:endParaRPr lang="en-US" dirty="0"/>
          </a:p>
        </p:txBody>
      </p:sp>
      <p:sp>
        <p:nvSpPr>
          <p:cNvPr id="7" name="Title 1">
            <a:extLst>
              <a:ext uri="{FF2B5EF4-FFF2-40B4-BE49-F238E27FC236}">
                <a16:creationId xmlns:a16="http://schemas.microsoft.com/office/drawing/2014/main" id="{9FE3E169-3072-1E4A-B193-AC3E521F6407}"/>
              </a:ext>
            </a:extLst>
          </p:cNvPr>
          <p:cNvSpPr>
            <a:spLocks noGrp="1"/>
          </p:cNvSpPr>
          <p:nvPr>
            <p:ph type="ctrTitle" hasCustomPrompt="1"/>
          </p:nvPr>
        </p:nvSpPr>
        <p:spPr>
          <a:xfrm>
            <a:off x="1041722" y="762000"/>
            <a:ext cx="10251310" cy="2387600"/>
          </a:xfrm>
        </p:spPr>
        <p:txBody>
          <a:bodyPr anchor="b">
            <a:normAutofit/>
          </a:bodyPr>
          <a:lstStyle>
            <a:lvl1pPr algn="ctr">
              <a:defRPr sz="4400" b="1">
                <a:solidFill>
                  <a:schemeClr val="bg1"/>
                </a:solidFill>
                <a:latin typeface="Arial" panose="020B0604020202020204" pitchFamily="34" charset="0"/>
                <a:cs typeface="Arial" panose="020B0604020202020204" pitchFamily="34" charset="0"/>
              </a:defRPr>
            </a:lvl1pPr>
          </a:lstStyle>
          <a:p>
            <a:r>
              <a:rPr lang="en-US" dirty="0"/>
              <a:t>Click to edit Slide title</a:t>
            </a:r>
          </a:p>
        </p:txBody>
      </p:sp>
      <p:sp>
        <p:nvSpPr>
          <p:cNvPr id="9" name="Subtitle 2">
            <a:extLst>
              <a:ext uri="{FF2B5EF4-FFF2-40B4-BE49-F238E27FC236}">
                <a16:creationId xmlns:a16="http://schemas.microsoft.com/office/drawing/2014/main" id="{139FFF6D-28D3-0E49-8148-E4DE601E3823}"/>
              </a:ext>
            </a:extLst>
          </p:cNvPr>
          <p:cNvSpPr>
            <a:spLocks noGrp="1"/>
          </p:cNvSpPr>
          <p:nvPr>
            <p:ph type="subTitle" idx="1"/>
          </p:nvPr>
        </p:nvSpPr>
        <p:spPr>
          <a:xfrm>
            <a:off x="1041725" y="3241675"/>
            <a:ext cx="10251307" cy="1655762"/>
          </a:xfrm>
        </p:spPr>
        <p:txBody>
          <a:bodyPr>
            <a:normAutofit/>
          </a:bodyPr>
          <a:lstStyle>
            <a:lvl1pPr marL="0" indent="0" algn="ctr">
              <a:buNone/>
              <a:defRPr sz="200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498702818"/>
      </p:ext>
    </p:extLst>
  </p:cSld>
  <p:clrMapOvr>
    <a:masterClrMapping/>
  </p:clrMapOvr>
  <p:extLst>
    <p:ext uri="{DCECCB84-F9BA-43D5-87BE-67443E8EF086}">
      <p15:sldGuideLst xmlns:p15="http://schemas.microsoft.com/office/powerpoint/2012/main">
        <p15:guide id="1" orient="horz" pos="480">
          <p15:clr>
            <a:srgbClr val="FBAE40"/>
          </p15:clr>
        </p15:guide>
        <p15:guide id="2" pos="14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parator 6">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2547B6E-4A02-5A4A-A363-9625A46DB14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224D2BA7-3456-6246-8E55-BB61574D3F91}"/>
              </a:ext>
            </a:extLst>
          </p:cNvPr>
          <p:cNvSpPr>
            <a:spLocks noGrp="1"/>
          </p:cNvSpPr>
          <p:nvPr>
            <p:ph type="sldNum" sz="quarter" idx="12"/>
          </p:nvPr>
        </p:nvSpPr>
        <p:spPr>
          <a:xfrm>
            <a:off x="9457944" y="6534182"/>
            <a:ext cx="2743200" cy="365125"/>
          </a:xfrm>
        </p:spPr>
        <p:txBody>
          <a:bodyPr/>
          <a:lstStyle>
            <a:lvl1pPr>
              <a:defRPr sz="900">
                <a:solidFill>
                  <a:schemeClr val="bg1">
                    <a:lumMod val="50000"/>
                  </a:schemeClr>
                </a:solidFill>
              </a:defRPr>
            </a:lvl1pPr>
          </a:lstStyle>
          <a:p>
            <a:fld id="{71679FF7-3C34-D24C-9FF3-18A03ACBA853}" type="slidenum">
              <a:rPr lang="en-US" smtClean="0"/>
              <a:pPr/>
              <a:t>‹#›</a:t>
            </a:fld>
            <a:endParaRPr lang="en-US" dirty="0"/>
          </a:p>
        </p:txBody>
      </p:sp>
      <p:sp>
        <p:nvSpPr>
          <p:cNvPr id="7" name="Title 1">
            <a:extLst>
              <a:ext uri="{FF2B5EF4-FFF2-40B4-BE49-F238E27FC236}">
                <a16:creationId xmlns:a16="http://schemas.microsoft.com/office/drawing/2014/main" id="{9FE3E169-3072-1E4A-B193-AC3E521F6407}"/>
              </a:ext>
            </a:extLst>
          </p:cNvPr>
          <p:cNvSpPr>
            <a:spLocks noGrp="1"/>
          </p:cNvSpPr>
          <p:nvPr>
            <p:ph type="ctrTitle" hasCustomPrompt="1"/>
          </p:nvPr>
        </p:nvSpPr>
        <p:spPr>
          <a:xfrm>
            <a:off x="1041722" y="762000"/>
            <a:ext cx="10251310" cy="2387600"/>
          </a:xfrm>
        </p:spPr>
        <p:txBody>
          <a:bodyPr anchor="b">
            <a:normAutofit/>
          </a:bodyPr>
          <a:lstStyle>
            <a:lvl1pPr algn="ctr">
              <a:defRPr sz="4400" b="1">
                <a:solidFill>
                  <a:schemeClr val="bg1"/>
                </a:solidFill>
                <a:latin typeface="Arial" panose="020B0604020202020204" pitchFamily="34" charset="0"/>
                <a:cs typeface="Arial" panose="020B0604020202020204" pitchFamily="34" charset="0"/>
              </a:defRPr>
            </a:lvl1pPr>
          </a:lstStyle>
          <a:p>
            <a:r>
              <a:rPr lang="en-US" dirty="0"/>
              <a:t>Click to edit Slide title</a:t>
            </a:r>
          </a:p>
        </p:txBody>
      </p:sp>
      <p:sp>
        <p:nvSpPr>
          <p:cNvPr id="9" name="Subtitle 2">
            <a:extLst>
              <a:ext uri="{FF2B5EF4-FFF2-40B4-BE49-F238E27FC236}">
                <a16:creationId xmlns:a16="http://schemas.microsoft.com/office/drawing/2014/main" id="{139FFF6D-28D3-0E49-8148-E4DE601E3823}"/>
              </a:ext>
            </a:extLst>
          </p:cNvPr>
          <p:cNvSpPr>
            <a:spLocks noGrp="1"/>
          </p:cNvSpPr>
          <p:nvPr>
            <p:ph type="subTitle" idx="1"/>
          </p:nvPr>
        </p:nvSpPr>
        <p:spPr>
          <a:xfrm>
            <a:off x="1041725" y="3241675"/>
            <a:ext cx="10251307" cy="1655762"/>
          </a:xfrm>
        </p:spPr>
        <p:txBody>
          <a:bodyPr>
            <a:normAutofit/>
          </a:bodyPr>
          <a:lstStyle>
            <a:lvl1pPr marL="0" indent="0" algn="ctr">
              <a:buNone/>
              <a:defRPr sz="200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417984777"/>
      </p:ext>
    </p:extLst>
  </p:cSld>
  <p:clrMapOvr>
    <a:masterClrMapping/>
  </p:clrMapOvr>
  <p:extLst>
    <p:ext uri="{DCECCB84-F9BA-43D5-87BE-67443E8EF086}">
      <p15:sldGuideLst xmlns:p15="http://schemas.microsoft.com/office/powerpoint/2012/main">
        <p15:guide id="1" orient="horz" pos="480">
          <p15:clr>
            <a:srgbClr val="FBAE40"/>
          </p15:clr>
        </p15:guide>
        <p15:guide id="2" pos="14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parator 7">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2547B6E-4A02-5A4A-A363-9625A46DB14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224D2BA7-3456-6246-8E55-BB61574D3F91}"/>
              </a:ext>
            </a:extLst>
          </p:cNvPr>
          <p:cNvSpPr>
            <a:spLocks noGrp="1"/>
          </p:cNvSpPr>
          <p:nvPr>
            <p:ph type="sldNum" sz="quarter" idx="12"/>
          </p:nvPr>
        </p:nvSpPr>
        <p:spPr>
          <a:xfrm>
            <a:off x="9457944" y="6534182"/>
            <a:ext cx="2743200" cy="365125"/>
          </a:xfrm>
        </p:spPr>
        <p:txBody>
          <a:bodyPr/>
          <a:lstStyle>
            <a:lvl1pPr>
              <a:defRPr sz="900">
                <a:solidFill>
                  <a:schemeClr val="bg1">
                    <a:lumMod val="50000"/>
                  </a:schemeClr>
                </a:solidFill>
              </a:defRPr>
            </a:lvl1pPr>
          </a:lstStyle>
          <a:p>
            <a:fld id="{71679FF7-3C34-D24C-9FF3-18A03ACBA853}" type="slidenum">
              <a:rPr lang="en-US" smtClean="0"/>
              <a:pPr/>
              <a:t>‹#›</a:t>
            </a:fld>
            <a:endParaRPr lang="en-US" dirty="0"/>
          </a:p>
        </p:txBody>
      </p:sp>
      <p:sp>
        <p:nvSpPr>
          <p:cNvPr id="7" name="Title 1">
            <a:extLst>
              <a:ext uri="{FF2B5EF4-FFF2-40B4-BE49-F238E27FC236}">
                <a16:creationId xmlns:a16="http://schemas.microsoft.com/office/drawing/2014/main" id="{9FE3E169-3072-1E4A-B193-AC3E521F6407}"/>
              </a:ext>
            </a:extLst>
          </p:cNvPr>
          <p:cNvSpPr>
            <a:spLocks noGrp="1"/>
          </p:cNvSpPr>
          <p:nvPr>
            <p:ph type="ctrTitle" hasCustomPrompt="1"/>
          </p:nvPr>
        </p:nvSpPr>
        <p:spPr>
          <a:xfrm>
            <a:off x="1041722" y="762000"/>
            <a:ext cx="10251310" cy="2387600"/>
          </a:xfrm>
        </p:spPr>
        <p:txBody>
          <a:bodyPr anchor="b">
            <a:normAutofit/>
          </a:bodyPr>
          <a:lstStyle>
            <a:lvl1pPr algn="ctr">
              <a:defRPr sz="4400" b="1">
                <a:solidFill>
                  <a:schemeClr val="bg1"/>
                </a:solidFill>
                <a:latin typeface="Arial" panose="020B0604020202020204" pitchFamily="34" charset="0"/>
                <a:cs typeface="Arial" panose="020B0604020202020204" pitchFamily="34" charset="0"/>
              </a:defRPr>
            </a:lvl1pPr>
          </a:lstStyle>
          <a:p>
            <a:r>
              <a:rPr lang="en-US" dirty="0"/>
              <a:t>Click to edit Slide title</a:t>
            </a:r>
          </a:p>
        </p:txBody>
      </p:sp>
      <p:sp>
        <p:nvSpPr>
          <p:cNvPr id="9" name="Subtitle 2">
            <a:extLst>
              <a:ext uri="{FF2B5EF4-FFF2-40B4-BE49-F238E27FC236}">
                <a16:creationId xmlns:a16="http://schemas.microsoft.com/office/drawing/2014/main" id="{139FFF6D-28D3-0E49-8148-E4DE601E3823}"/>
              </a:ext>
            </a:extLst>
          </p:cNvPr>
          <p:cNvSpPr>
            <a:spLocks noGrp="1"/>
          </p:cNvSpPr>
          <p:nvPr>
            <p:ph type="subTitle" idx="1"/>
          </p:nvPr>
        </p:nvSpPr>
        <p:spPr>
          <a:xfrm>
            <a:off x="1041725" y="3241675"/>
            <a:ext cx="10251307" cy="1655762"/>
          </a:xfrm>
        </p:spPr>
        <p:txBody>
          <a:bodyPr>
            <a:normAutofit/>
          </a:bodyPr>
          <a:lstStyle>
            <a:lvl1pPr marL="0" indent="0" algn="ctr">
              <a:buNone/>
              <a:defRPr sz="200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265010469"/>
      </p:ext>
    </p:extLst>
  </p:cSld>
  <p:clrMapOvr>
    <a:masterClrMapping/>
  </p:clrMapOvr>
  <p:extLst>
    <p:ext uri="{DCECCB84-F9BA-43D5-87BE-67443E8EF086}">
      <p15:sldGuideLst xmlns:p15="http://schemas.microsoft.com/office/powerpoint/2012/main">
        <p15:guide id="1" orient="horz" pos="480">
          <p15:clr>
            <a:srgbClr val="FBAE40"/>
          </p15:clr>
        </p15:guide>
        <p15:guide id="2" pos="14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C0664A-1F13-E144-95BB-5C8EC9E938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D7115AB-C93E-FE43-8F5A-B0E80ECEE1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B077939-47BA-D54F-9A50-75BBDA1F15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86C8EBCE-3FD5-984C-9991-2196514AB31A}" type="datetimeFigureOut">
              <a:rPr lang="en-US" smtClean="0"/>
              <a:pPr/>
              <a:t>6/17/2021</a:t>
            </a:fld>
            <a:endParaRPr lang="en-US" dirty="0"/>
          </a:p>
        </p:txBody>
      </p:sp>
      <p:sp>
        <p:nvSpPr>
          <p:cNvPr id="5" name="Footer Placeholder 4">
            <a:extLst>
              <a:ext uri="{FF2B5EF4-FFF2-40B4-BE49-F238E27FC236}">
                <a16:creationId xmlns:a16="http://schemas.microsoft.com/office/drawing/2014/main" id="{B4F6C4AA-1217-614A-A33C-CC1F89FCDD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90534B30-1B8B-F349-9DED-F24A594BB924}"/>
              </a:ext>
            </a:extLst>
          </p:cNvPr>
          <p:cNvSpPr>
            <a:spLocks noGrp="1"/>
          </p:cNvSpPr>
          <p:nvPr>
            <p:ph type="sldNum" sz="quarter" idx="4"/>
          </p:nvPr>
        </p:nvSpPr>
        <p:spPr>
          <a:xfrm>
            <a:off x="9369552"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71679FF7-3C34-D24C-9FF3-18A03ACBA853}" type="slidenum">
              <a:rPr lang="en-US" smtClean="0"/>
              <a:pPr/>
              <a:t>‹#›</a:t>
            </a:fld>
            <a:endParaRPr lang="en-US" dirty="0"/>
          </a:p>
        </p:txBody>
      </p:sp>
    </p:spTree>
    <p:extLst>
      <p:ext uri="{BB962C8B-B14F-4D97-AF65-F5344CB8AC3E}">
        <p14:creationId xmlns:p14="http://schemas.microsoft.com/office/powerpoint/2010/main" val="1538563805"/>
      </p:ext>
    </p:extLst>
  </p:cSld>
  <p:clrMap bg1="lt1" tx1="dk1" bg2="lt2" tx2="dk2" accent1="accent1" accent2="accent2" accent3="accent3" accent4="accent4" accent5="accent5" accent6="accent6" hlink="hlink" folHlink="folHlink"/>
  <p:sldLayoutIdLst>
    <p:sldLayoutId id="2147483682" r:id="rId1"/>
    <p:sldLayoutId id="2147483649" r:id="rId2"/>
    <p:sldLayoutId id="2147483683" r:id="rId3"/>
    <p:sldLayoutId id="2147483689" r:id="rId4"/>
    <p:sldLayoutId id="2147483701" r:id="rId5"/>
    <p:sldLayoutId id="2147483713" r:id="rId6"/>
    <p:sldLayoutId id="2147483725" r:id="rId7"/>
    <p:sldLayoutId id="2147483737" r:id="rId8"/>
    <p:sldLayoutId id="2147483749" r:id="rId9"/>
    <p:sldLayoutId id="2147483665" r:id="rId10"/>
    <p:sldLayoutId id="2147483660" r:id="rId11"/>
    <p:sldLayoutId id="2147483650" r:id="rId12"/>
    <p:sldLayoutId id="2147483661" r:id="rId13"/>
    <p:sldLayoutId id="2147483652" r:id="rId14"/>
    <p:sldLayoutId id="2147483685" r:id="rId15"/>
    <p:sldLayoutId id="2147483750" r:id="rId16"/>
    <p:sldLayoutId id="2147483751" r:id="rId17"/>
    <p:sldLayoutId id="2147483752" r:id="rId18"/>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jpeg"/><Relationship Id="rId1" Type="http://schemas.openxmlformats.org/officeDocument/2006/relationships/slideLayout" Target="../slideLayouts/slideLayout13.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8.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mailto:info@Actions4ACEs.com" TargetMode="Externa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hyperlink" Target="https://www.nj.gov/dcf/resilience.html" TargetMode="External"/><Relationship Id="rId2" Type="http://schemas.openxmlformats.org/officeDocument/2006/relationships/hyperlink" Target="https://www.pacesconnection.com/g/NJ-Resiliency-Coalition" TargetMode="Externa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4.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image" Target="../media/image43.png"/><Relationship Id="rId16" Type="http://schemas.openxmlformats.org/officeDocument/2006/relationships/image" Target="../media/image33.png"/><Relationship Id="rId1" Type="http://schemas.openxmlformats.org/officeDocument/2006/relationships/slideLayout" Target="../slideLayouts/slideLayout13.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32.png"/><Relationship Id="rId15" Type="http://schemas.openxmlformats.org/officeDocument/2006/relationships/image" Target="../media/image55.png"/><Relationship Id="rId10" Type="http://schemas.openxmlformats.org/officeDocument/2006/relationships/image" Target="../media/image50.png"/><Relationship Id="rId4" Type="http://schemas.openxmlformats.org/officeDocument/2006/relationships/image" Target="../media/image45.png"/><Relationship Id="rId9" Type="http://schemas.openxmlformats.org/officeDocument/2006/relationships/image" Target="../media/image49.png"/><Relationship Id="rId14" Type="http://schemas.openxmlformats.org/officeDocument/2006/relationships/image" Target="../media/image54.png"/></Relationships>
</file>

<file path=ppt/slides/_rels/slide23.xml.rels><?xml version="1.0" encoding="UTF-8" standalone="yes"?>
<Relationships xmlns="http://schemas.openxmlformats.org/package/2006/relationships"><Relationship Id="rId2" Type="http://schemas.openxmlformats.org/officeDocument/2006/relationships/hyperlink" Target="mailto:info@Actions4ACEs.com" TargetMode="Externa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hyperlink" Target="https://pubmed.ncbi.nlm.nih.gov/31492648/" TargetMode="External"/><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hyperlink" Target="https://www.cdc.gov/vitalsigns/aces/pdf/vs-1105-aces-H.pdf" TargetMode="External"/><Relationship Id="rId5" Type="http://schemas.openxmlformats.org/officeDocument/2006/relationships/hyperlink" Target="https://www.cdc.gov/violenceprevention/aces/fastfact.html" TargetMode="External"/><Relationship Id="rId4" Type="http://schemas.openxmlformats.org/officeDocument/2006/relationships/hyperlink" Target="https://www.samhsa.gov/child-trauma/understanding-child-trauma"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hyperlink" Target="http://aces-report.burkefoundation.org/" TargetMode="External"/><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EC793-A3F9-46DF-A72B-68B8DACA4C45}"/>
              </a:ext>
            </a:extLst>
          </p:cNvPr>
          <p:cNvSpPr>
            <a:spLocks noGrp="1"/>
          </p:cNvSpPr>
          <p:nvPr>
            <p:ph type="ctrTitle"/>
          </p:nvPr>
        </p:nvSpPr>
        <p:spPr>
          <a:xfrm>
            <a:off x="1524000" y="2158181"/>
            <a:ext cx="9144000" cy="1351781"/>
          </a:xfrm>
        </p:spPr>
        <p:txBody>
          <a:bodyPr>
            <a:normAutofit/>
          </a:bodyPr>
          <a:lstStyle/>
          <a:p>
            <a:r>
              <a:rPr lang="en-US" dirty="0"/>
              <a:t>Actions 4 ACEs</a:t>
            </a:r>
            <a:br>
              <a:rPr lang="en-US" dirty="0"/>
            </a:br>
            <a:r>
              <a:rPr lang="en-US" dirty="0"/>
              <a:t> Campaign Presentation</a:t>
            </a:r>
          </a:p>
        </p:txBody>
      </p:sp>
      <p:sp>
        <p:nvSpPr>
          <p:cNvPr id="5" name="Subtitle 4">
            <a:extLst>
              <a:ext uri="{FF2B5EF4-FFF2-40B4-BE49-F238E27FC236}">
                <a16:creationId xmlns:a16="http://schemas.microsoft.com/office/drawing/2014/main" id="{954A0353-0275-44E4-9FC5-CD7A94A272AC}"/>
              </a:ext>
            </a:extLst>
          </p:cNvPr>
          <p:cNvSpPr>
            <a:spLocks noGrp="1"/>
          </p:cNvSpPr>
          <p:nvPr>
            <p:ph type="subTitle" idx="1"/>
          </p:nvPr>
        </p:nvSpPr>
        <p:spPr>
          <a:xfrm>
            <a:off x="1524000" y="3798807"/>
            <a:ext cx="9144000" cy="1655762"/>
          </a:xfrm>
        </p:spPr>
        <p:txBody>
          <a:bodyPr>
            <a:normAutofit/>
          </a:bodyPr>
          <a:lstStyle/>
          <a:p>
            <a:r>
              <a:rPr lang="en-US" sz="2400" dirty="0"/>
              <a:t>[NAME]</a:t>
            </a:r>
          </a:p>
          <a:p>
            <a:r>
              <a:rPr lang="en-US" sz="2400" dirty="0"/>
              <a:t>[ORGANIZATION]</a:t>
            </a:r>
          </a:p>
          <a:p>
            <a:r>
              <a:rPr lang="en-US" sz="2400" dirty="0"/>
              <a:t>[DATE]</a:t>
            </a:r>
            <a:endParaRPr lang="en-US" sz="1400" dirty="0"/>
          </a:p>
        </p:txBody>
      </p:sp>
    </p:spTree>
    <p:extLst>
      <p:ext uri="{BB962C8B-B14F-4D97-AF65-F5344CB8AC3E}">
        <p14:creationId xmlns:p14="http://schemas.microsoft.com/office/powerpoint/2010/main" val="41368584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Turrell Fund | LinkedIn">
            <a:extLst>
              <a:ext uri="{FF2B5EF4-FFF2-40B4-BE49-F238E27FC236}">
                <a16:creationId xmlns:a16="http://schemas.microsoft.com/office/drawing/2014/main" id="{92C95DD6-ACE5-46F9-A340-B20783700E1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739" b="30249"/>
          <a:stretch/>
        </p:blipFill>
        <p:spPr bwMode="auto">
          <a:xfrm>
            <a:off x="3870719" y="4138221"/>
            <a:ext cx="2088698" cy="79396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18F8EA7-638C-4CD2-98BD-2335D9501E96}"/>
              </a:ext>
            </a:extLst>
          </p:cNvPr>
          <p:cNvSpPr>
            <a:spLocks noGrp="1"/>
          </p:cNvSpPr>
          <p:nvPr>
            <p:ph type="title"/>
          </p:nvPr>
        </p:nvSpPr>
        <p:spPr>
          <a:xfrm>
            <a:off x="305996" y="159633"/>
            <a:ext cx="11580008" cy="1325563"/>
          </a:xfrm>
        </p:spPr>
        <p:txBody>
          <a:bodyPr>
            <a:normAutofit/>
          </a:bodyPr>
          <a:lstStyle/>
          <a:p>
            <a:r>
              <a:rPr lang="en-US" sz="3600" b="1" dirty="0">
                <a:solidFill>
                  <a:srgbClr val="682310"/>
                </a:solidFill>
              </a:rPr>
              <a:t>The New Jersey ACEs Collaborative</a:t>
            </a:r>
          </a:p>
        </p:txBody>
      </p:sp>
      <p:sp>
        <p:nvSpPr>
          <p:cNvPr id="3" name="Content Placeholder 2">
            <a:extLst>
              <a:ext uri="{FF2B5EF4-FFF2-40B4-BE49-F238E27FC236}">
                <a16:creationId xmlns:a16="http://schemas.microsoft.com/office/drawing/2014/main" id="{894C8C74-D9CF-42D9-B2D4-DBB22BC05F24}"/>
              </a:ext>
            </a:extLst>
          </p:cNvPr>
          <p:cNvSpPr>
            <a:spLocks noGrp="1"/>
          </p:cNvSpPr>
          <p:nvPr>
            <p:ph idx="1"/>
          </p:nvPr>
        </p:nvSpPr>
        <p:spPr>
          <a:xfrm>
            <a:off x="237744" y="1325563"/>
            <a:ext cx="8258074" cy="4351338"/>
          </a:xfrm>
        </p:spPr>
        <p:txBody>
          <a:bodyPr/>
          <a:lstStyle/>
          <a:p>
            <a:pPr>
              <a:lnSpc>
                <a:spcPct val="100000"/>
              </a:lnSpc>
            </a:pPr>
            <a:r>
              <a:rPr lang="en-US" dirty="0"/>
              <a:t>The Actions 4 ACEs campaign is an initiative guided by the New Jersey ACEs Collaborative, a public-private partnership consisting of The Burke Foundation, The Nicholson Foundation, the Turrell Fund, the New Jersey Department of Children and Families and the New Jersey Office of Resilience</a:t>
            </a:r>
          </a:p>
          <a:p>
            <a:pPr>
              <a:lnSpc>
                <a:spcPct val="100000"/>
              </a:lnSpc>
            </a:pPr>
            <a:endParaRPr lang="en-US" dirty="0"/>
          </a:p>
        </p:txBody>
      </p:sp>
      <p:pic>
        <p:nvPicPr>
          <p:cNvPr id="1028" name="Picture 4" descr="The Burke Foundation – Working to transform birth to early childhood  systems in New Jersey">
            <a:extLst>
              <a:ext uri="{FF2B5EF4-FFF2-40B4-BE49-F238E27FC236}">
                <a16:creationId xmlns:a16="http://schemas.microsoft.com/office/drawing/2014/main" id="{2D2DBF07-7CB8-4A09-B3CA-3A34CA31FF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832" y="4260969"/>
            <a:ext cx="1767841" cy="54847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ew Jersey Department of Children and Families - Home | Facebook">
            <a:extLst>
              <a:ext uri="{FF2B5EF4-FFF2-40B4-BE49-F238E27FC236}">
                <a16:creationId xmlns:a16="http://schemas.microsoft.com/office/drawing/2014/main" id="{A4FE7798-A3D8-4149-AEFF-3C68457108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1031" y="5074510"/>
            <a:ext cx="1002766" cy="1002766"/>
          </a:xfrm>
          <a:prstGeom prst="rect">
            <a:avLst/>
          </a:prstGeom>
          <a:noFill/>
          <a:extLst>
            <a:ext uri="{909E8E84-426E-40DD-AFC4-6F175D3DCCD1}">
              <a14:hiddenFill xmlns:a14="http://schemas.microsoft.com/office/drawing/2010/main">
                <a:solidFill>
                  <a:srgbClr val="FFFFFF"/>
                </a:solidFill>
              </a14:hiddenFill>
            </a:ext>
          </a:extLst>
        </p:spPr>
      </p:pic>
      <p:pic>
        <p:nvPicPr>
          <p:cNvPr id="9" name="Graphic 8">
            <a:extLst>
              <a:ext uri="{FF2B5EF4-FFF2-40B4-BE49-F238E27FC236}">
                <a16:creationId xmlns:a16="http://schemas.microsoft.com/office/drawing/2014/main" id="{C2DB9576-CCA2-4E40-9225-5EA57078308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98146" y="3281020"/>
            <a:ext cx="1780286" cy="548472"/>
          </a:xfrm>
          <a:prstGeom prst="rect">
            <a:avLst/>
          </a:prstGeom>
        </p:spPr>
      </p:pic>
      <p:pic>
        <p:nvPicPr>
          <p:cNvPr id="11" name="Picture 10">
            <a:extLst>
              <a:ext uri="{FF2B5EF4-FFF2-40B4-BE49-F238E27FC236}">
                <a16:creationId xmlns:a16="http://schemas.microsoft.com/office/drawing/2014/main" id="{E4666411-E0BD-4CC8-9A18-0C559205E257}"/>
              </a:ext>
            </a:extLst>
          </p:cNvPr>
          <p:cNvPicPr>
            <a:picLocks noChangeAspect="1"/>
          </p:cNvPicPr>
          <p:nvPr/>
        </p:nvPicPr>
        <p:blipFill>
          <a:blip r:embed="rId7"/>
          <a:stretch>
            <a:fillRect/>
          </a:stretch>
        </p:blipFill>
        <p:spPr>
          <a:xfrm>
            <a:off x="1283214" y="5084724"/>
            <a:ext cx="2505075" cy="762909"/>
          </a:xfrm>
          <a:prstGeom prst="rect">
            <a:avLst/>
          </a:prstGeom>
        </p:spPr>
      </p:pic>
      <p:pic>
        <p:nvPicPr>
          <p:cNvPr id="12" name="Picture 11" descr="Logo&#10;&#10;Description automatically generated">
            <a:extLst>
              <a:ext uri="{FF2B5EF4-FFF2-40B4-BE49-F238E27FC236}">
                <a16:creationId xmlns:a16="http://schemas.microsoft.com/office/drawing/2014/main" id="{5DD77243-61E0-439C-978D-974D1809EB2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30761" y="5012859"/>
            <a:ext cx="1057312" cy="1057312"/>
          </a:xfrm>
          <a:prstGeom prst="rect">
            <a:avLst/>
          </a:prstGeom>
        </p:spPr>
      </p:pic>
    </p:spTree>
    <p:extLst>
      <p:ext uri="{BB962C8B-B14F-4D97-AF65-F5344CB8AC3E}">
        <p14:creationId xmlns:p14="http://schemas.microsoft.com/office/powerpoint/2010/main" val="11431871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70CC6-437E-4F13-955B-1DB6DF57BCA6}"/>
              </a:ext>
            </a:extLst>
          </p:cNvPr>
          <p:cNvSpPr>
            <a:spLocks noGrp="1"/>
          </p:cNvSpPr>
          <p:nvPr>
            <p:ph type="title"/>
          </p:nvPr>
        </p:nvSpPr>
        <p:spPr/>
        <p:txBody>
          <a:bodyPr>
            <a:normAutofit/>
          </a:bodyPr>
          <a:lstStyle/>
          <a:p>
            <a:r>
              <a:rPr lang="en-US" sz="3600" b="1" dirty="0">
                <a:solidFill>
                  <a:srgbClr val="682310"/>
                </a:solidFill>
              </a:rPr>
              <a:t>About the Campaign</a:t>
            </a:r>
          </a:p>
        </p:txBody>
      </p:sp>
      <p:sp>
        <p:nvSpPr>
          <p:cNvPr id="3" name="Content Placeholder 2">
            <a:extLst>
              <a:ext uri="{FF2B5EF4-FFF2-40B4-BE49-F238E27FC236}">
                <a16:creationId xmlns:a16="http://schemas.microsoft.com/office/drawing/2014/main" id="{0DDDB739-1ABE-488E-A05A-E4C9C3CCA169}"/>
              </a:ext>
            </a:extLst>
          </p:cNvPr>
          <p:cNvSpPr>
            <a:spLocks noGrp="1"/>
          </p:cNvSpPr>
          <p:nvPr>
            <p:ph idx="1"/>
          </p:nvPr>
        </p:nvSpPr>
        <p:spPr>
          <a:xfrm>
            <a:off x="237744" y="1325563"/>
            <a:ext cx="8367776" cy="4351338"/>
          </a:xfrm>
        </p:spPr>
        <p:txBody>
          <a:bodyPr/>
          <a:lstStyle/>
          <a:p>
            <a:pPr marL="0" indent="0">
              <a:lnSpc>
                <a:spcPct val="100000"/>
              </a:lnSpc>
              <a:buNone/>
            </a:pPr>
            <a:r>
              <a:rPr lang="en-US" dirty="0"/>
              <a:t>Actions 4 ACEs aims to increase public awareness of ACEs and encourage adoption of behaviors that can mitigate the impact ACEs can have on children, families and communities</a:t>
            </a:r>
            <a:br>
              <a:rPr lang="en-US" dirty="0"/>
            </a:br>
            <a:endParaRPr lang="en-US" b="1" dirty="0"/>
          </a:p>
          <a:p>
            <a:pPr>
              <a:lnSpc>
                <a:spcPct val="100000"/>
              </a:lnSpc>
            </a:pPr>
            <a:r>
              <a:rPr lang="en-US" b="1" dirty="0"/>
              <a:t>MISSION: </a:t>
            </a:r>
            <a:r>
              <a:rPr lang="en-US" dirty="0"/>
              <a:t>Building resilience in children, families and communities</a:t>
            </a:r>
            <a:br>
              <a:rPr lang="en-US" dirty="0"/>
            </a:br>
            <a:endParaRPr lang="en-US" dirty="0"/>
          </a:p>
          <a:p>
            <a:pPr>
              <a:lnSpc>
                <a:spcPct val="100000"/>
              </a:lnSpc>
            </a:pPr>
            <a:r>
              <a:rPr lang="en-US" b="1" dirty="0"/>
              <a:t>VISION: </a:t>
            </a:r>
            <a:r>
              <a:rPr lang="en-US" dirty="0"/>
              <a:t>To make New Jersey a trauma-informed, healing-centered state – a place where children and familied can thrive</a:t>
            </a:r>
            <a:br>
              <a:rPr lang="en-US" dirty="0"/>
            </a:br>
            <a:endParaRPr lang="en-US" strike="sngStrike" dirty="0"/>
          </a:p>
          <a:p>
            <a:pPr>
              <a:lnSpc>
                <a:spcPct val="100000"/>
              </a:lnSpc>
            </a:pPr>
            <a:r>
              <a:rPr lang="en-US" b="1" dirty="0"/>
              <a:t>INITIAL AUDIENCE:</a:t>
            </a:r>
            <a:r>
              <a:rPr lang="en-US" dirty="0"/>
              <a:t> Law enforcement professionals and education professionals (serving grades Pre-K through 12)</a:t>
            </a:r>
          </a:p>
        </p:txBody>
      </p:sp>
    </p:spTree>
    <p:extLst>
      <p:ext uri="{BB962C8B-B14F-4D97-AF65-F5344CB8AC3E}">
        <p14:creationId xmlns:p14="http://schemas.microsoft.com/office/powerpoint/2010/main" val="38433633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70CC6-437E-4F13-955B-1DB6DF57BCA6}"/>
              </a:ext>
            </a:extLst>
          </p:cNvPr>
          <p:cNvSpPr>
            <a:spLocks noGrp="1"/>
          </p:cNvSpPr>
          <p:nvPr>
            <p:ph type="title"/>
          </p:nvPr>
        </p:nvSpPr>
        <p:spPr/>
        <p:txBody>
          <a:bodyPr>
            <a:normAutofit/>
          </a:bodyPr>
          <a:lstStyle/>
          <a:p>
            <a:r>
              <a:rPr lang="en-US" sz="3600" b="1" dirty="0">
                <a:solidFill>
                  <a:srgbClr val="682310"/>
                </a:solidFill>
              </a:rPr>
              <a:t>Goals and Objectives</a:t>
            </a:r>
          </a:p>
        </p:txBody>
      </p:sp>
      <p:sp>
        <p:nvSpPr>
          <p:cNvPr id="3" name="Content Placeholder 2">
            <a:extLst>
              <a:ext uri="{FF2B5EF4-FFF2-40B4-BE49-F238E27FC236}">
                <a16:creationId xmlns:a16="http://schemas.microsoft.com/office/drawing/2014/main" id="{0DDDB739-1ABE-488E-A05A-E4C9C3CCA169}"/>
              </a:ext>
            </a:extLst>
          </p:cNvPr>
          <p:cNvSpPr>
            <a:spLocks noGrp="1"/>
          </p:cNvSpPr>
          <p:nvPr>
            <p:ph idx="1"/>
          </p:nvPr>
        </p:nvSpPr>
        <p:spPr>
          <a:xfrm>
            <a:off x="237744" y="1325562"/>
            <a:ext cx="9623886" cy="4739571"/>
          </a:xfrm>
        </p:spPr>
        <p:txBody>
          <a:bodyPr>
            <a:normAutofit fontScale="85000" lnSpcReduction="20000"/>
          </a:bodyPr>
          <a:lstStyle/>
          <a:p>
            <a:pPr fontAlgn="base">
              <a:lnSpc>
                <a:spcPct val="120000"/>
              </a:lnSpc>
            </a:pPr>
            <a:r>
              <a:rPr lang="en-US" sz="2200" b="1" dirty="0"/>
              <a:t>By campaign end, educators and law enforcement officers in New Jersey will report having increased: </a:t>
            </a:r>
          </a:p>
          <a:p>
            <a:pPr lvl="1" fontAlgn="base">
              <a:lnSpc>
                <a:spcPct val="120000"/>
              </a:lnSpc>
            </a:pPr>
            <a:r>
              <a:rPr lang="en-US" sz="2200" dirty="0"/>
              <a:t>Knowledge of ACEs, including causes, prevalence and impact </a:t>
            </a:r>
          </a:p>
          <a:p>
            <a:pPr lvl="1" fontAlgn="base">
              <a:lnSpc>
                <a:spcPct val="120000"/>
              </a:lnSpc>
            </a:pPr>
            <a:r>
              <a:rPr lang="en-US" sz="2200" dirty="0"/>
              <a:t>Understanding of the benefits of addressing ACEs </a:t>
            </a:r>
          </a:p>
          <a:p>
            <a:pPr lvl="1" fontAlgn="base">
              <a:lnSpc>
                <a:spcPct val="120000"/>
              </a:lnSpc>
            </a:pPr>
            <a:r>
              <a:rPr lang="en-US" sz="2200" dirty="0"/>
              <a:t>Knowledge of how to respond in a supportive way when interacting with someone who has experienced ACEs </a:t>
            </a:r>
          </a:p>
          <a:p>
            <a:pPr lvl="1" fontAlgn="base">
              <a:lnSpc>
                <a:spcPct val="120000"/>
              </a:lnSpc>
            </a:pPr>
            <a:r>
              <a:rPr lang="en-US" sz="2200" dirty="0"/>
              <a:t>Awareness of tools, programs, and services available to help priority audiences learn more about ACEs and how to respond </a:t>
            </a:r>
            <a:br>
              <a:rPr lang="en-US" sz="2200" dirty="0"/>
            </a:br>
            <a:endParaRPr lang="en-US" sz="2200" dirty="0"/>
          </a:p>
          <a:p>
            <a:pPr marL="457200" lvl="1" indent="0" fontAlgn="base">
              <a:lnSpc>
                <a:spcPct val="120000"/>
              </a:lnSpc>
              <a:buNone/>
            </a:pPr>
            <a:r>
              <a:rPr lang="en-US" sz="2200" b="1" dirty="0"/>
              <a:t>With statewide increases in: </a:t>
            </a:r>
          </a:p>
          <a:p>
            <a:pPr lvl="1" fontAlgn="base">
              <a:lnSpc>
                <a:spcPct val="120000"/>
              </a:lnSpc>
            </a:pPr>
            <a:r>
              <a:rPr lang="en-US" sz="2200" dirty="0"/>
              <a:t>Number of people trained on ACEs, specifically among law enforcement and education professionals, specifically Handle With Care and ACE Interface  </a:t>
            </a:r>
          </a:p>
          <a:p>
            <a:pPr lvl="1" fontAlgn="base">
              <a:lnSpc>
                <a:spcPct val="120000"/>
              </a:lnSpc>
            </a:pPr>
            <a:r>
              <a:rPr lang="en-US" sz="2200" dirty="0"/>
              <a:t>Number of partnerships among education and law enforcement stakeholders to address ACEs  </a:t>
            </a:r>
          </a:p>
          <a:p>
            <a:pPr marL="0" indent="0">
              <a:lnSpc>
                <a:spcPct val="100000"/>
              </a:lnSpc>
              <a:buNone/>
            </a:pPr>
            <a:endParaRPr lang="en-US" dirty="0"/>
          </a:p>
        </p:txBody>
      </p:sp>
    </p:spTree>
    <p:extLst>
      <p:ext uri="{BB962C8B-B14F-4D97-AF65-F5344CB8AC3E}">
        <p14:creationId xmlns:p14="http://schemas.microsoft.com/office/powerpoint/2010/main" val="32265260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0D7E5-5B7D-4FD7-A19B-3B1348D76473}"/>
              </a:ext>
            </a:extLst>
          </p:cNvPr>
          <p:cNvSpPr>
            <a:spLocks noGrp="1"/>
          </p:cNvSpPr>
          <p:nvPr>
            <p:ph type="title"/>
          </p:nvPr>
        </p:nvSpPr>
        <p:spPr/>
        <p:txBody>
          <a:bodyPr>
            <a:normAutofit/>
          </a:bodyPr>
          <a:lstStyle/>
          <a:p>
            <a:r>
              <a:rPr lang="en-US" sz="3600" b="1" dirty="0">
                <a:solidFill>
                  <a:srgbClr val="682310"/>
                </a:solidFill>
              </a:rPr>
              <a:t>Mobilizing Partners to Raise Awareness</a:t>
            </a:r>
          </a:p>
        </p:txBody>
      </p:sp>
      <p:sp>
        <p:nvSpPr>
          <p:cNvPr id="3" name="Content Placeholder 2">
            <a:extLst>
              <a:ext uri="{FF2B5EF4-FFF2-40B4-BE49-F238E27FC236}">
                <a16:creationId xmlns:a16="http://schemas.microsoft.com/office/drawing/2014/main" id="{868F9B5C-63EA-4FD2-8FF7-2CC9E4BCE9C9}"/>
              </a:ext>
            </a:extLst>
          </p:cNvPr>
          <p:cNvSpPr>
            <a:spLocks noGrp="1"/>
          </p:cNvSpPr>
          <p:nvPr>
            <p:ph idx="1"/>
          </p:nvPr>
        </p:nvSpPr>
        <p:spPr>
          <a:xfrm>
            <a:off x="828823" y="2574653"/>
            <a:ext cx="9727288" cy="3281651"/>
          </a:xfrm>
          <a:solidFill>
            <a:schemeClr val="bg2"/>
          </a:solidFill>
        </p:spPr>
        <p:txBody>
          <a:bodyPr>
            <a:normAutofit fontScale="92500"/>
          </a:bodyPr>
          <a:lstStyle/>
          <a:p>
            <a:pPr marL="0" indent="0">
              <a:lnSpc>
                <a:spcPct val="120000"/>
              </a:lnSpc>
              <a:buNone/>
            </a:pPr>
            <a:r>
              <a:rPr lang="en-US" sz="1600" b="1" dirty="0"/>
              <a:t>Amplifying the Community’s Voice through our Community Advisory Board</a:t>
            </a:r>
          </a:p>
          <a:p>
            <a:pPr>
              <a:lnSpc>
                <a:spcPct val="120000"/>
              </a:lnSpc>
            </a:pPr>
            <a:r>
              <a:rPr lang="en-US" sz="1600" dirty="0"/>
              <a:t>The community is at the forefront of the work to address ACEs, build trust and create lasting change</a:t>
            </a:r>
          </a:p>
          <a:p>
            <a:pPr>
              <a:lnSpc>
                <a:spcPct val="120000"/>
              </a:lnSpc>
            </a:pPr>
            <a:r>
              <a:rPr lang="en-US" sz="1600" dirty="0"/>
              <a:t>In creating this campaign, the NJ ACEs Community Advisory Board – comprised of individuals from a variety of sectors – have provided provide valuable insights, advice and connections to their respective communities </a:t>
            </a:r>
          </a:p>
          <a:p>
            <a:pPr marL="0" indent="0">
              <a:lnSpc>
                <a:spcPct val="120000"/>
              </a:lnSpc>
              <a:buNone/>
            </a:pPr>
            <a:r>
              <a:rPr lang="en-US" sz="1600" b="1" dirty="0"/>
              <a:t>Building a Robust Partner Ecosystem</a:t>
            </a:r>
          </a:p>
          <a:p>
            <a:pPr>
              <a:lnSpc>
                <a:spcPct val="120000"/>
              </a:lnSpc>
            </a:pPr>
            <a:r>
              <a:rPr lang="en-US" sz="1600" dirty="0"/>
              <a:t>A robust network of partners is working to increase recognition of ACEs as a public health issue that must and can be addressed in New Jersey</a:t>
            </a:r>
          </a:p>
          <a:p>
            <a:pPr>
              <a:lnSpc>
                <a:spcPct val="120000"/>
              </a:lnSpc>
            </a:pPr>
            <a:r>
              <a:rPr lang="en-US" sz="1600" dirty="0"/>
              <a:t>Partners are finding creative ways to increase awareness and amplify Actions 4 ACEs messages among priority audiences </a:t>
            </a:r>
          </a:p>
          <a:p>
            <a:pPr>
              <a:lnSpc>
                <a:spcPct val="100000"/>
              </a:lnSpc>
            </a:pPr>
            <a:endParaRPr lang="en-US" sz="1600" dirty="0"/>
          </a:p>
        </p:txBody>
      </p:sp>
      <p:sp>
        <p:nvSpPr>
          <p:cNvPr id="7" name="TextBox 6">
            <a:extLst>
              <a:ext uri="{FF2B5EF4-FFF2-40B4-BE49-F238E27FC236}">
                <a16:creationId xmlns:a16="http://schemas.microsoft.com/office/drawing/2014/main" id="{B1B43CCE-0C10-4CAA-A38D-4D8C35A34820}"/>
              </a:ext>
            </a:extLst>
          </p:cNvPr>
          <p:cNvSpPr txBox="1"/>
          <p:nvPr/>
        </p:nvSpPr>
        <p:spPr>
          <a:xfrm>
            <a:off x="237744" y="1349860"/>
            <a:ext cx="8530336" cy="1292662"/>
          </a:xfrm>
          <a:prstGeom prst="rect">
            <a:avLst/>
          </a:prstGeom>
          <a:noFill/>
        </p:spPr>
        <p:txBody>
          <a:bodyPr wrap="square" rtlCol="0">
            <a:spAutoFit/>
          </a:bodyPr>
          <a:lstStyle/>
          <a:p>
            <a:pPr lvl="0">
              <a:spcBef>
                <a:spcPts val="1000"/>
              </a:spcBef>
            </a:pPr>
            <a:r>
              <a:rPr lang="en-US" sz="2000" dirty="0">
                <a:solidFill>
                  <a:prstClr val="black"/>
                </a:solidFill>
                <a:latin typeface="Arial" panose="020B0604020202020204" pitchFamily="34" charset="0"/>
              </a:rPr>
              <a:t>Addressing ACEs takes all of us. Our invaluable partners bring awareness to this statewide issue and educate those working closest with children on the positive impact they can make.</a:t>
            </a:r>
          </a:p>
          <a:p>
            <a:endParaRPr lang="en-US" b="1" dirty="0">
              <a:latin typeface="Arial" panose="020B0604020202020204" pitchFamily="34" charset="0"/>
            </a:endParaRPr>
          </a:p>
        </p:txBody>
      </p:sp>
    </p:spTree>
    <p:extLst>
      <p:ext uri="{BB962C8B-B14F-4D97-AF65-F5344CB8AC3E}">
        <p14:creationId xmlns:p14="http://schemas.microsoft.com/office/powerpoint/2010/main" val="2357965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EEF914D-BE99-48A9-B470-4753351E2023}"/>
              </a:ext>
            </a:extLst>
          </p:cNvPr>
          <p:cNvSpPr>
            <a:spLocks noGrp="1"/>
          </p:cNvSpPr>
          <p:nvPr>
            <p:ph type="title"/>
          </p:nvPr>
        </p:nvSpPr>
        <p:spPr/>
        <p:txBody>
          <a:bodyPr>
            <a:normAutofit/>
          </a:bodyPr>
          <a:lstStyle/>
          <a:p>
            <a:r>
              <a:rPr lang="en-US" sz="3600" b="1" dirty="0">
                <a:solidFill>
                  <a:srgbClr val="682310"/>
                </a:solidFill>
              </a:rPr>
              <a:t>Campaign Pillars</a:t>
            </a:r>
          </a:p>
        </p:txBody>
      </p:sp>
      <p:sp>
        <p:nvSpPr>
          <p:cNvPr id="7" name="Oval 6">
            <a:extLst>
              <a:ext uri="{FF2B5EF4-FFF2-40B4-BE49-F238E27FC236}">
                <a16:creationId xmlns:a16="http://schemas.microsoft.com/office/drawing/2014/main" id="{516FC3E2-96B8-4CA2-B0BE-F0F222EB0AB1}"/>
              </a:ext>
            </a:extLst>
          </p:cNvPr>
          <p:cNvSpPr/>
          <p:nvPr/>
        </p:nvSpPr>
        <p:spPr>
          <a:xfrm>
            <a:off x="241746" y="1937287"/>
            <a:ext cx="2183741" cy="2183741"/>
          </a:xfrm>
          <a:prstGeom prst="ellipse">
            <a:avLst/>
          </a:prstGeom>
          <a:ln w="19050">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rPr>
              <a:t>Partner Ecosystem</a:t>
            </a:r>
          </a:p>
        </p:txBody>
      </p:sp>
      <p:sp>
        <p:nvSpPr>
          <p:cNvPr id="8" name="Oval 7">
            <a:extLst>
              <a:ext uri="{FF2B5EF4-FFF2-40B4-BE49-F238E27FC236}">
                <a16:creationId xmlns:a16="http://schemas.microsoft.com/office/drawing/2014/main" id="{E3E5A1FD-8C91-4B23-A8F8-FBAE796382CD}"/>
              </a:ext>
            </a:extLst>
          </p:cNvPr>
          <p:cNvSpPr/>
          <p:nvPr/>
        </p:nvSpPr>
        <p:spPr>
          <a:xfrm>
            <a:off x="1333616" y="3429980"/>
            <a:ext cx="2183741" cy="2183741"/>
          </a:xfrm>
          <a:prstGeom prst="ellipse">
            <a:avLst/>
          </a:prstGeom>
          <a:ln w="19050">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rPr>
              <a:t>Training</a:t>
            </a:r>
          </a:p>
        </p:txBody>
      </p:sp>
      <p:sp>
        <p:nvSpPr>
          <p:cNvPr id="9" name="Oval 8">
            <a:extLst>
              <a:ext uri="{FF2B5EF4-FFF2-40B4-BE49-F238E27FC236}">
                <a16:creationId xmlns:a16="http://schemas.microsoft.com/office/drawing/2014/main" id="{EF02C9C0-3127-423B-8BEF-C7A9AB3F9DB8}"/>
              </a:ext>
            </a:extLst>
          </p:cNvPr>
          <p:cNvSpPr/>
          <p:nvPr/>
        </p:nvSpPr>
        <p:spPr>
          <a:xfrm>
            <a:off x="2627308" y="1947310"/>
            <a:ext cx="2183741" cy="2183741"/>
          </a:xfrm>
          <a:prstGeom prst="ellipse">
            <a:avLst/>
          </a:prstGeom>
          <a:ln w="19050">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rPr>
              <a:t>Community Voice and Input</a:t>
            </a:r>
          </a:p>
        </p:txBody>
      </p:sp>
      <p:sp>
        <p:nvSpPr>
          <p:cNvPr id="15" name="Oval 14">
            <a:extLst>
              <a:ext uri="{FF2B5EF4-FFF2-40B4-BE49-F238E27FC236}">
                <a16:creationId xmlns:a16="http://schemas.microsoft.com/office/drawing/2014/main" id="{BC309279-1C2E-437E-9969-EBBEC34003AB}"/>
              </a:ext>
            </a:extLst>
          </p:cNvPr>
          <p:cNvSpPr/>
          <p:nvPr/>
        </p:nvSpPr>
        <p:spPr>
          <a:xfrm>
            <a:off x="3719178" y="3429980"/>
            <a:ext cx="2183741" cy="2183741"/>
          </a:xfrm>
          <a:prstGeom prst="ellipse">
            <a:avLst/>
          </a:prstGeom>
          <a:ln w="19050">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rPr>
              <a:t>Earned Media</a:t>
            </a:r>
          </a:p>
        </p:txBody>
      </p:sp>
      <p:sp>
        <p:nvSpPr>
          <p:cNvPr id="14" name="Oval 13">
            <a:extLst>
              <a:ext uri="{FF2B5EF4-FFF2-40B4-BE49-F238E27FC236}">
                <a16:creationId xmlns:a16="http://schemas.microsoft.com/office/drawing/2014/main" id="{84667D8C-3870-4C09-8261-C71AB225A2DE}"/>
              </a:ext>
            </a:extLst>
          </p:cNvPr>
          <p:cNvSpPr/>
          <p:nvPr/>
        </p:nvSpPr>
        <p:spPr>
          <a:xfrm>
            <a:off x="5011349" y="1937286"/>
            <a:ext cx="2183741" cy="2183741"/>
          </a:xfrm>
          <a:prstGeom prst="ellipse">
            <a:avLst/>
          </a:prstGeom>
          <a:ln w="19050">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rPr>
              <a:t>Statewide Activation</a:t>
            </a:r>
          </a:p>
        </p:txBody>
      </p:sp>
      <p:sp>
        <p:nvSpPr>
          <p:cNvPr id="13" name="Oval 12">
            <a:extLst>
              <a:ext uri="{FF2B5EF4-FFF2-40B4-BE49-F238E27FC236}">
                <a16:creationId xmlns:a16="http://schemas.microsoft.com/office/drawing/2014/main" id="{B5E1B3C5-DBA4-4D86-ACA7-5E3CE1D6BD8E}"/>
              </a:ext>
            </a:extLst>
          </p:cNvPr>
          <p:cNvSpPr/>
          <p:nvPr/>
        </p:nvSpPr>
        <p:spPr>
          <a:xfrm>
            <a:off x="6103219" y="3429980"/>
            <a:ext cx="2183741" cy="2183741"/>
          </a:xfrm>
          <a:prstGeom prst="ellipse">
            <a:avLst/>
          </a:prstGeom>
          <a:ln w="19050">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rPr>
              <a:t>Paid Media</a:t>
            </a:r>
          </a:p>
        </p:txBody>
      </p:sp>
      <p:sp>
        <p:nvSpPr>
          <p:cNvPr id="12" name="Oval 11">
            <a:extLst>
              <a:ext uri="{FF2B5EF4-FFF2-40B4-BE49-F238E27FC236}">
                <a16:creationId xmlns:a16="http://schemas.microsoft.com/office/drawing/2014/main" id="{6BC12F1D-4CBB-440E-AD86-5A960888B44B}"/>
              </a:ext>
            </a:extLst>
          </p:cNvPr>
          <p:cNvSpPr/>
          <p:nvPr/>
        </p:nvSpPr>
        <p:spPr>
          <a:xfrm>
            <a:off x="7395390" y="1937285"/>
            <a:ext cx="2183741" cy="2183741"/>
          </a:xfrm>
          <a:prstGeom prst="ellipse">
            <a:avLst/>
          </a:prstGeom>
          <a:ln w="19050">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rPr>
              <a:t>Materials Development</a:t>
            </a:r>
          </a:p>
        </p:txBody>
      </p:sp>
      <p:sp>
        <p:nvSpPr>
          <p:cNvPr id="11" name="Oval 10">
            <a:extLst>
              <a:ext uri="{FF2B5EF4-FFF2-40B4-BE49-F238E27FC236}">
                <a16:creationId xmlns:a16="http://schemas.microsoft.com/office/drawing/2014/main" id="{091A89E6-D26F-4133-A841-C4576D669F41}"/>
              </a:ext>
            </a:extLst>
          </p:cNvPr>
          <p:cNvSpPr/>
          <p:nvPr/>
        </p:nvSpPr>
        <p:spPr>
          <a:xfrm>
            <a:off x="8487260" y="3429980"/>
            <a:ext cx="2183741" cy="2183741"/>
          </a:xfrm>
          <a:prstGeom prst="ellipse">
            <a:avLst/>
          </a:prstGeom>
          <a:ln w="19050">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rPr>
              <a:t>Social Media</a:t>
            </a:r>
          </a:p>
        </p:txBody>
      </p:sp>
      <p:sp>
        <p:nvSpPr>
          <p:cNvPr id="10" name="Oval 9">
            <a:extLst>
              <a:ext uri="{FF2B5EF4-FFF2-40B4-BE49-F238E27FC236}">
                <a16:creationId xmlns:a16="http://schemas.microsoft.com/office/drawing/2014/main" id="{8B265E39-B3D0-4604-BE87-1CEF6AE53A27}"/>
              </a:ext>
            </a:extLst>
          </p:cNvPr>
          <p:cNvSpPr/>
          <p:nvPr/>
        </p:nvSpPr>
        <p:spPr>
          <a:xfrm>
            <a:off x="9779431" y="1947310"/>
            <a:ext cx="2183741" cy="2183741"/>
          </a:xfrm>
          <a:prstGeom prst="ellipse">
            <a:avLst/>
          </a:prstGeom>
          <a:ln w="19050">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rPr>
              <a:t>Website/</a:t>
            </a:r>
          </a:p>
          <a:p>
            <a:pPr algn="ctr"/>
            <a:r>
              <a:rPr lang="en-US" dirty="0">
                <a:latin typeface="Arial" panose="020B0604020202020204" pitchFamily="34" charset="0"/>
              </a:rPr>
              <a:t>Resource Hub</a:t>
            </a:r>
          </a:p>
        </p:txBody>
      </p:sp>
    </p:spTree>
    <p:extLst>
      <p:ext uri="{BB962C8B-B14F-4D97-AF65-F5344CB8AC3E}">
        <p14:creationId xmlns:p14="http://schemas.microsoft.com/office/powerpoint/2010/main" val="33809616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2E23B-C5B6-4407-8E8D-72881A5C6711}"/>
              </a:ext>
            </a:extLst>
          </p:cNvPr>
          <p:cNvSpPr>
            <a:spLocks noGrp="1"/>
          </p:cNvSpPr>
          <p:nvPr>
            <p:ph type="title"/>
          </p:nvPr>
        </p:nvSpPr>
        <p:spPr/>
        <p:txBody>
          <a:bodyPr>
            <a:normAutofit/>
          </a:bodyPr>
          <a:lstStyle/>
          <a:p>
            <a:r>
              <a:rPr lang="en-US" sz="3600" b="1" dirty="0">
                <a:solidFill>
                  <a:srgbClr val="682310"/>
                </a:solidFill>
              </a:rPr>
              <a:t>Campaign Resources – Website</a:t>
            </a:r>
          </a:p>
        </p:txBody>
      </p:sp>
      <p:sp>
        <p:nvSpPr>
          <p:cNvPr id="3" name="Content Placeholder 2">
            <a:extLst>
              <a:ext uri="{FF2B5EF4-FFF2-40B4-BE49-F238E27FC236}">
                <a16:creationId xmlns:a16="http://schemas.microsoft.com/office/drawing/2014/main" id="{9055BC28-6FB0-4975-A2D7-D86C1E3B0FCC}"/>
              </a:ext>
            </a:extLst>
          </p:cNvPr>
          <p:cNvSpPr>
            <a:spLocks noGrp="1"/>
          </p:cNvSpPr>
          <p:nvPr>
            <p:ph idx="1"/>
          </p:nvPr>
        </p:nvSpPr>
        <p:spPr>
          <a:xfrm>
            <a:off x="292590" y="1418160"/>
            <a:ext cx="7564964" cy="4351338"/>
          </a:xfrm>
        </p:spPr>
        <p:txBody>
          <a:bodyPr>
            <a:normAutofit/>
          </a:bodyPr>
          <a:lstStyle/>
          <a:p>
            <a:pPr marL="0" indent="0">
              <a:buNone/>
            </a:pPr>
            <a:r>
              <a:rPr lang="en-US" dirty="0"/>
              <a:t>Visit </a:t>
            </a:r>
            <a:r>
              <a:rPr lang="en-US" b="1" dirty="0"/>
              <a:t>Actions4ACEs.com</a:t>
            </a:r>
            <a:r>
              <a:rPr lang="en-US" dirty="0"/>
              <a:t> to access the latest campaign information and resources</a:t>
            </a:r>
          </a:p>
          <a:p>
            <a:r>
              <a:rPr lang="en-US" dirty="0"/>
              <a:t>Campaign Mission and Vision</a:t>
            </a:r>
          </a:p>
          <a:p>
            <a:r>
              <a:rPr lang="en-US" dirty="0"/>
              <a:t>Educational Materials and Resources</a:t>
            </a:r>
          </a:p>
          <a:p>
            <a:r>
              <a:rPr lang="en-US" dirty="0"/>
              <a:t>News and Updates about Efforts to Address ACEs in NJ</a:t>
            </a:r>
          </a:p>
          <a:p>
            <a:r>
              <a:rPr lang="en-US" dirty="0"/>
              <a:t>Calendar of Events</a:t>
            </a:r>
          </a:p>
          <a:p>
            <a:r>
              <a:rPr lang="en-US" dirty="0"/>
              <a:t>Role of Community and Partners</a:t>
            </a:r>
          </a:p>
        </p:txBody>
      </p:sp>
      <p:sp>
        <p:nvSpPr>
          <p:cNvPr id="6" name="Rectangle 5">
            <a:extLst>
              <a:ext uri="{FF2B5EF4-FFF2-40B4-BE49-F238E27FC236}">
                <a16:creationId xmlns:a16="http://schemas.microsoft.com/office/drawing/2014/main" id="{3EFA68D8-1B76-4D7D-8169-8C5E54452CFA}"/>
              </a:ext>
            </a:extLst>
          </p:cNvPr>
          <p:cNvSpPr/>
          <p:nvPr/>
        </p:nvSpPr>
        <p:spPr>
          <a:xfrm>
            <a:off x="7170343" y="1325564"/>
            <a:ext cx="4816163" cy="3874233"/>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974C8323-AD3B-4B1D-B420-FCBDF4336804}"/>
              </a:ext>
            </a:extLst>
          </p:cNvPr>
          <p:cNvPicPr>
            <a:picLocks noChangeAspect="1"/>
          </p:cNvPicPr>
          <p:nvPr/>
        </p:nvPicPr>
        <p:blipFill>
          <a:blip r:embed="rId2"/>
          <a:stretch>
            <a:fillRect/>
          </a:stretch>
        </p:blipFill>
        <p:spPr>
          <a:xfrm>
            <a:off x="7334770" y="1576315"/>
            <a:ext cx="4421567" cy="3343469"/>
          </a:xfrm>
          <a:prstGeom prst="rect">
            <a:avLst/>
          </a:prstGeom>
          <a:ln>
            <a:solidFill>
              <a:schemeClr val="bg1">
                <a:lumMod val="95000"/>
              </a:schemeClr>
            </a:solidFill>
          </a:ln>
          <a:effectLst>
            <a:outerShdw blurRad="50800" dist="38100" dir="2700000" algn="tl" rotWithShape="0">
              <a:prstClr val="black">
                <a:alpha val="40000"/>
              </a:prstClr>
            </a:outerShdw>
          </a:effectLst>
        </p:spPr>
      </p:pic>
      <p:grpSp>
        <p:nvGrpSpPr>
          <p:cNvPr id="17" name="Group 16">
            <a:extLst>
              <a:ext uri="{FF2B5EF4-FFF2-40B4-BE49-F238E27FC236}">
                <a16:creationId xmlns:a16="http://schemas.microsoft.com/office/drawing/2014/main" id="{0EEBC600-35B2-49D8-A754-883F2592B0FA}"/>
              </a:ext>
            </a:extLst>
          </p:cNvPr>
          <p:cNvGrpSpPr/>
          <p:nvPr/>
        </p:nvGrpSpPr>
        <p:grpSpPr>
          <a:xfrm>
            <a:off x="7400365" y="1644757"/>
            <a:ext cx="2057400" cy="233349"/>
            <a:chOff x="7400365" y="1644757"/>
            <a:chExt cx="2057400" cy="233349"/>
          </a:xfrm>
        </p:grpSpPr>
        <p:sp>
          <p:nvSpPr>
            <p:cNvPr id="14" name="Rectangle 13">
              <a:extLst>
                <a:ext uri="{FF2B5EF4-FFF2-40B4-BE49-F238E27FC236}">
                  <a16:creationId xmlns:a16="http://schemas.microsoft.com/office/drawing/2014/main" id="{D246AC23-FE86-41D7-BDFE-1FFCBAD59651}"/>
                </a:ext>
              </a:extLst>
            </p:cNvPr>
            <p:cNvSpPr/>
            <p:nvPr/>
          </p:nvSpPr>
          <p:spPr>
            <a:xfrm>
              <a:off x="7978588" y="1766047"/>
              <a:ext cx="1479177" cy="11205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701F771-873D-4C69-A521-C65F231E7901}"/>
                </a:ext>
              </a:extLst>
            </p:cNvPr>
            <p:cNvSpPr/>
            <p:nvPr/>
          </p:nvSpPr>
          <p:spPr>
            <a:xfrm>
              <a:off x="7400365" y="1644757"/>
              <a:ext cx="85164" cy="67503"/>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6057597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2E23B-C5B6-4407-8E8D-72881A5C6711}"/>
              </a:ext>
            </a:extLst>
          </p:cNvPr>
          <p:cNvSpPr>
            <a:spLocks noGrp="1"/>
          </p:cNvSpPr>
          <p:nvPr>
            <p:ph type="title"/>
          </p:nvPr>
        </p:nvSpPr>
        <p:spPr/>
        <p:txBody>
          <a:bodyPr>
            <a:normAutofit/>
          </a:bodyPr>
          <a:lstStyle/>
          <a:p>
            <a:r>
              <a:rPr lang="en-US" sz="3600" b="1" dirty="0">
                <a:solidFill>
                  <a:srgbClr val="682310"/>
                </a:solidFill>
              </a:rPr>
              <a:t>Campaign Resources – Print Materials</a:t>
            </a:r>
          </a:p>
        </p:txBody>
      </p:sp>
      <p:sp>
        <p:nvSpPr>
          <p:cNvPr id="3" name="Content Placeholder 2">
            <a:extLst>
              <a:ext uri="{FF2B5EF4-FFF2-40B4-BE49-F238E27FC236}">
                <a16:creationId xmlns:a16="http://schemas.microsoft.com/office/drawing/2014/main" id="{9055BC28-6FB0-4975-A2D7-D86C1E3B0FCC}"/>
              </a:ext>
            </a:extLst>
          </p:cNvPr>
          <p:cNvSpPr>
            <a:spLocks noGrp="1"/>
          </p:cNvSpPr>
          <p:nvPr>
            <p:ph idx="1"/>
          </p:nvPr>
        </p:nvSpPr>
        <p:spPr>
          <a:xfrm>
            <a:off x="247576" y="1202732"/>
            <a:ext cx="6260763" cy="4351338"/>
          </a:xfrm>
        </p:spPr>
        <p:txBody>
          <a:bodyPr>
            <a:noAutofit/>
          </a:bodyPr>
          <a:lstStyle/>
          <a:p>
            <a:pPr marL="0" indent="0">
              <a:lnSpc>
                <a:spcPct val="100000"/>
              </a:lnSpc>
              <a:buNone/>
            </a:pPr>
            <a:r>
              <a:rPr lang="en-US" dirty="0"/>
              <a:t>The campaign’s print resources can be downloaded for print or shared electronically to help increase awareness among educators and law enforcement professionals </a:t>
            </a:r>
            <a:br>
              <a:rPr lang="en-US" dirty="0"/>
            </a:br>
            <a:endParaRPr lang="en-US" dirty="0"/>
          </a:p>
          <a:p>
            <a:pPr>
              <a:lnSpc>
                <a:spcPct val="100000"/>
              </a:lnSpc>
            </a:pPr>
            <a:r>
              <a:rPr lang="en-US" b="1" dirty="0"/>
              <a:t>Posters</a:t>
            </a:r>
          </a:p>
          <a:p>
            <a:pPr lvl="1">
              <a:lnSpc>
                <a:spcPct val="100000"/>
              </a:lnSpc>
            </a:pPr>
            <a:r>
              <a:rPr lang="en-US" sz="2000" dirty="0"/>
              <a:t>Law Enforcement </a:t>
            </a:r>
          </a:p>
          <a:p>
            <a:pPr lvl="1">
              <a:lnSpc>
                <a:spcPct val="100000"/>
              </a:lnSpc>
            </a:pPr>
            <a:r>
              <a:rPr lang="en-US" sz="2000" dirty="0"/>
              <a:t>Educators</a:t>
            </a:r>
          </a:p>
          <a:p>
            <a:pPr lvl="1">
              <a:lnSpc>
                <a:spcPct val="100000"/>
              </a:lnSpc>
            </a:pPr>
            <a:r>
              <a:rPr lang="en-US" sz="2000" dirty="0"/>
              <a:t>Handle With Care </a:t>
            </a:r>
          </a:p>
          <a:p>
            <a:pPr>
              <a:lnSpc>
                <a:spcPct val="100000"/>
              </a:lnSpc>
            </a:pPr>
            <a:r>
              <a:rPr lang="en-US" b="1" dirty="0"/>
              <a:t>Fact Sheets</a:t>
            </a:r>
          </a:p>
          <a:p>
            <a:pPr lvl="1">
              <a:lnSpc>
                <a:spcPct val="100000"/>
              </a:lnSpc>
            </a:pPr>
            <a:r>
              <a:rPr lang="en-US" sz="2000" dirty="0"/>
              <a:t>Understanding ACEs </a:t>
            </a:r>
          </a:p>
          <a:p>
            <a:pPr lvl="1">
              <a:lnSpc>
                <a:spcPct val="100000"/>
              </a:lnSpc>
            </a:pPr>
            <a:r>
              <a:rPr lang="en-US" sz="2000" dirty="0"/>
              <a:t>Actions 4 ACEs</a:t>
            </a:r>
          </a:p>
          <a:p>
            <a:pPr>
              <a:lnSpc>
                <a:spcPct val="100000"/>
              </a:lnSpc>
            </a:pPr>
            <a:r>
              <a:rPr lang="en-US" b="1" dirty="0"/>
              <a:t>Flyers / Print Display Ads </a:t>
            </a:r>
          </a:p>
        </p:txBody>
      </p:sp>
      <p:sp>
        <p:nvSpPr>
          <p:cNvPr id="5" name="Rectangle 4">
            <a:extLst>
              <a:ext uri="{FF2B5EF4-FFF2-40B4-BE49-F238E27FC236}">
                <a16:creationId xmlns:a16="http://schemas.microsoft.com/office/drawing/2014/main" id="{6D0901B3-0E57-4289-89C7-85A62C178DDF}"/>
              </a:ext>
            </a:extLst>
          </p:cNvPr>
          <p:cNvSpPr/>
          <p:nvPr/>
        </p:nvSpPr>
        <p:spPr>
          <a:xfrm>
            <a:off x="6489291" y="1325562"/>
            <a:ext cx="5692877" cy="4904231"/>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nvGrpSpPr>
          <p:cNvPr id="6" name="Group 5">
            <a:extLst>
              <a:ext uri="{FF2B5EF4-FFF2-40B4-BE49-F238E27FC236}">
                <a16:creationId xmlns:a16="http://schemas.microsoft.com/office/drawing/2014/main" id="{4FD5BCEB-926D-4B75-8961-C6BBDAF760A7}"/>
              </a:ext>
            </a:extLst>
          </p:cNvPr>
          <p:cNvGrpSpPr/>
          <p:nvPr/>
        </p:nvGrpSpPr>
        <p:grpSpPr>
          <a:xfrm>
            <a:off x="7039735" y="1666818"/>
            <a:ext cx="4256454" cy="2154034"/>
            <a:chOff x="132748" y="422649"/>
            <a:chExt cx="11926504" cy="6035563"/>
          </a:xfrm>
        </p:grpSpPr>
        <p:pic>
          <p:nvPicPr>
            <p:cNvPr id="7" name="Picture 6">
              <a:extLst>
                <a:ext uri="{FF2B5EF4-FFF2-40B4-BE49-F238E27FC236}">
                  <a16:creationId xmlns:a16="http://schemas.microsoft.com/office/drawing/2014/main" id="{D91DEC27-18FE-4F6A-8EF2-C728FC2CCA1B}"/>
                </a:ext>
              </a:extLst>
            </p:cNvPr>
            <p:cNvPicPr>
              <a:picLocks noChangeAspect="1"/>
            </p:cNvPicPr>
            <p:nvPr/>
          </p:nvPicPr>
          <p:blipFill>
            <a:blip r:embed="rId2"/>
            <a:stretch>
              <a:fillRect/>
            </a:stretch>
          </p:blipFill>
          <p:spPr>
            <a:xfrm>
              <a:off x="4175593" y="422649"/>
              <a:ext cx="3855417" cy="6035563"/>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C3BF98B0-FD6A-4E13-B775-652B5962588A}"/>
                </a:ext>
              </a:extLst>
            </p:cNvPr>
            <p:cNvPicPr>
              <a:picLocks noChangeAspect="1"/>
            </p:cNvPicPr>
            <p:nvPr/>
          </p:nvPicPr>
          <p:blipFill rotWithShape="1">
            <a:blip r:embed="rId3"/>
            <a:srcRect t="1" b="662"/>
            <a:stretch/>
          </p:blipFill>
          <p:spPr>
            <a:xfrm>
              <a:off x="132748" y="422649"/>
              <a:ext cx="3849035" cy="6035563"/>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B4084C51-8AA8-438C-AE70-233FDDBED02E}"/>
                </a:ext>
              </a:extLst>
            </p:cNvPr>
            <p:cNvPicPr>
              <a:picLocks noChangeAspect="1"/>
            </p:cNvPicPr>
            <p:nvPr/>
          </p:nvPicPr>
          <p:blipFill rotWithShape="1">
            <a:blip r:embed="rId4"/>
            <a:srcRect b="379"/>
            <a:stretch/>
          </p:blipFill>
          <p:spPr>
            <a:xfrm>
              <a:off x="8211485" y="422649"/>
              <a:ext cx="3847767" cy="6035563"/>
            </a:xfrm>
            <a:prstGeom prst="rect">
              <a:avLst/>
            </a:prstGeom>
            <a:ln>
              <a:solidFill>
                <a:schemeClr val="bg1">
                  <a:lumMod val="85000"/>
                </a:schemeClr>
              </a:solidFill>
            </a:ln>
            <a:effectLst>
              <a:outerShdw blurRad="50800" dist="38100" dir="2700000" algn="tl" rotWithShape="0">
                <a:prstClr val="black">
                  <a:alpha val="40000"/>
                </a:prstClr>
              </a:outerShdw>
            </a:effectLst>
          </p:spPr>
        </p:pic>
      </p:grpSp>
      <p:pic>
        <p:nvPicPr>
          <p:cNvPr id="11" name="Picture 10">
            <a:extLst>
              <a:ext uri="{FF2B5EF4-FFF2-40B4-BE49-F238E27FC236}">
                <a16:creationId xmlns:a16="http://schemas.microsoft.com/office/drawing/2014/main" id="{87DD107C-8CE7-420D-90D3-78CD98943A07}"/>
              </a:ext>
            </a:extLst>
          </p:cNvPr>
          <p:cNvPicPr>
            <a:picLocks noChangeAspect="1"/>
          </p:cNvPicPr>
          <p:nvPr/>
        </p:nvPicPr>
        <p:blipFill rotWithShape="1">
          <a:blip r:embed="rId5"/>
          <a:srcRect b="1787"/>
          <a:stretch/>
        </p:blipFill>
        <p:spPr>
          <a:xfrm>
            <a:off x="7712033" y="4042419"/>
            <a:ext cx="1541107" cy="1965808"/>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F8F9DE8D-D927-4838-A258-E76470F1A32C}"/>
              </a:ext>
            </a:extLst>
          </p:cNvPr>
          <p:cNvPicPr>
            <a:picLocks noChangeAspect="1"/>
          </p:cNvPicPr>
          <p:nvPr/>
        </p:nvPicPr>
        <p:blipFill rotWithShape="1">
          <a:blip r:embed="rId6"/>
          <a:srcRect b="5286"/>
          <a:stretch/>
        </p:blipFill>
        <p:spPr>
          <a:xfrm>
            <a:off x="9428742" y="4042418"/>
            <a:ext cx="1607207" cy="196580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846554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82A96D6-00ED-419A-B789-C809E803E542}"/>
              </a:ext>
            </a:extLst>
          </p:cNvPr>
          <p:cNvGrpSpPr/>
          <p:nvPr/>
        </p:nvGrpSpPr>
        <p:grpSpPr>
          <a:xfrm>
            <a:off x="132748" y="422649"/>
            <a:ext cx="11926504" cy="6035563"/>
            <a:chOff x="132748" y="422649"/>
            <a:chExt cx="11926504" cy="6035563"/>
          </a:xfrm>
        </p:grpSpPr>
        <p:pic>
          <p:nvPicPr>
            <p:cNvPr id="8" name="Picture 7">
              <a:extLst>
                <a:ext uri="{FF2B5EF4-FFF2-40B4-BE49-F238E27FC236}">
                  <a16:creationId xmlns:a16="http://schemas.microsoft.com/office/drawing/2014/main" id="{DE636FD7-1192-4F79-BA94-B5BF323BCDCA}"/>
                </a:ext>
              </a:extLst>
            </p:cNvPr>
            <p:cNvPicPr>
              <a:picLocks noChangeAspect="1"/>
            </p:cNvPicPr>
            <p:nvPr/>
          </p:nvPicPr>
          <p:blipFill>
            <a:blip r:embed="rId2"/>
            <a:stretch>
              <a:fillRect/>
            </a:stretch>
          </p:blipFill>
          <p:spPr>
            <a:xfrm>
              <a:off x="4175593" y="422649"/>
              <a:ext cx="3855417" cy="6035563"/>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1C4634EC-96EF-40F0-8828-07038C399DE9}"/>
                </a:ext>
              </a:extLst>
            </p:cNvPr>
            <p:cNvPicPr>
              <a:picLocks noChangeAspect="1"/>
            </p:cNvPicPr>
            <p:nvPr/>
          </p:nvPicPr>
          <p:blipFill rotWithShape="1">
            <a:blip r:embed="rId3"/>
            <a:srcRect t="1" b="662"/>
            <a:stretch/>
          </p:blipFill>
          <p:spPr>
            <a:xfrm>
              <a:off x="132748" y="422649"/>
              <a:ext cx="3849035" cy="6035563"/>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AE53921F-0B86-4566-8C4F-DC88F8DF623F}"/>
                </a:ext>
              </a:extLst>
            </p:cNvPr>
            <p:cNvPicPr>
              <a:picLocks noChangeAspect="1"/>
            </p:cNvPicPr>
            <p:nvPr/>
          </p:nvPicPr>
          <p:blipFill rotWithShape="1">
            <a:blip r:embed="rId4"/>
            <a:srcRect b="379"/>
            <a:stretch/>
          </p:blipFill>
          <p:spPr>
            <a:xfrm>
              <a:off x="8211485" y="422649"/>
              <a:ext cx="3847767" cy="6035563"/>
            </a:xfrm>
            <a:prstGeom prst="rect">
              <a:avLst/>
            </a:prstGeom>
            <a:ln>
              <a:solidFill>
                <a:schemeClr val="bg1">
                  <a:lumMod val="85000"/>
                </a:schemeClr>
              </a:solidFill>
            </a:ln>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5032615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AD9BC76-3475-42BB-8199-36323541F3E1}"/>
              </a:ext>
            </a:extLst>
          </p:cNvPr>
          <p:cNvPicPr>
            <a:picLocks noChangeAspect="1"/>
          </p:cNvPicPr>
          <p:nvPr/>
        </p:nvPicPr>
        <p:blipFill rotWithShape="1">
          <a:blip r:embed="rId2"/>
          <a:srcRect b="1787"/>
          <a:stretch/>
        </p:blipFill>
        <p:spPr>
          <a:xfrm>
            <a:off x="877749" y="205470"/>
            <a:ext cx="4759666" cy="6071343"/>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191F6271-D405-4A3D-AEBB-B31E822D7EAB}"/>
              </a:ext>
            </a:extLst>
          </p:cNvPr>
          <p:cNvPicPr>
            <a:picLocks noChangeAspect="1"/>
          </p:cNvPicPr>
          <p:nvPr/>
        </p:nvPicPr>
        <p:blipFill rotWithShape="1">
          <a:blip r:embed="rId3"/>
          <a:srcRect b="5286"/>
          <a:stretch/>
        </p:blipFill>
        <p:spPr>
          <a:xfrm>
            <a:off x="6073967" y="205470"/>
            <a:ext cx="4963815" cy="607134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615500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9FAC518-6B38-42BA-9B4C-7D6A239A50FA}"/>
              </a:ext>
            </a:extLst>
          </p:cNvPr>
          <p:cNvSpPr/>
          <p:nvPr/>
        </p:nvSpPr>
        <p:spPr>
          <a:xfrm>
            <a:off x="7000569" y="1325563"/>
            <a:ext cx="4985938" cy="4711443"/>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A7043A5-6359-4EC2-A198-AF2CCBC247D4}"/>
              </a:ext>
            </a:extLst>
          </p:cNvPr>
          <p:cNvSpPr>
            <a:spLocks noGrp="1"/>
          </p:cNvSpPr>
          <p:nvPr>
            <p:ph type="title"/>
          </p:nvPr>
        </p:nvSpPr>
        <p:spPr/>
        <p:txBody>
          <a:bodyPr>
            <a:normAutofit/>
          </a:bodyPr>
          <a:lstStyle/>
          <a:p>
            <a:r>
              <a:rPr lang="en-US" sz="3600" b="1" dirty="0">
                <a:solidFill>
                  <a:srgbClr val="682310"/>
                </a:solidFill>
              </a:rPr>
              <a:t>Campaign Resources – Digital Tools</a:t>
            </a:r>
          </a:p>
        </p:txBody>
      </p:sp>
      <p:sp>
        <p:nvSpPr>
          <p:cNvPr id="3" name="Content Placeholder 2">
            <a:extLst>
              <a:ext uri="{FF2B5EF4-FFF2-40B4-BE49-F238E27FC236}">
                <a16:creationId xmlns:a16="http://schemas.microsoft.com/office/drawing/2014/main" id="{99BA7427-DC20-4929-B4F1-77933865E7B7}"/>
              </a:ext>
            </a:extLst>
          </p:cNvPr>
          <p:cNvSpPr>
            <a:spLocks noGrp="1"/>
          </p:cNvSpPr>
          <p:nvPr>
            <p:ph idx="1"/>
          </p:nvPr>
        </p:nvSpPr>
        <p:spPr>
          <a:xfrm>
            <a:off x="237744" y="1325562"/>
            <a:ext cx="6477688" cy="4839263"/>
          </a:xfrm>
        </p:spPr>
        <p:txBody>
          <a:bodyPr>
            <a:normAutofit fontScale="40000" lnSpcReduction="20000"/>
          </a:bodyPr>
          <a:lstStyle/>
          <a:p>
            <a:pPr marL="0" indent="0">
              <a:lnSpc>
                <a:spcPct val="120000"/>
              </a:lnSpc>
              <a:buNone/>
            </a:pPr>
            <a:r>
              <a:rPr lang="en-US" sz="4900" dirty="0"/>
              <a:t>Actions 4 ACEs has digital tools to you help spread the word about ACEs and the campaign online</a:t>
            </a:r>
          </a:p>
          <a:p>
            <a:pPr>
              <a:lnSpc>
                <a:spcPct val="120000"/>
              </a:lnSpc>
            </a:pPr>
            <a:r>
              <a:rPr lang="en-US" sz="4900" b="1" dirty="0"/>
              <a:t>Social Media Toolkit</a:t>
            </a:r>
          </a:p>
          <a:p>
            <a:pPr lvl="1">
              <a:lnSpc>
                <a:spcPct val="120000"/>
              </a:lnSpc>
            </a:pPr>
            <a:r>
              <a:rPr lang="en-US" sz="4900" dirty="0"/>
              <a:t>Share the campaign’s social media assets (graphics and sample messages) to help amplify the campaign online</a:t>
            </a:r>
          </a:p>
          <a:p>
            <a:pPr>
              <a:lnSpc>
                <a:spcPct val="120000"/>
              </a:lnSpc>
            </a:pPr>
            <a:r>
              <a:rPr lang="en-US" sz="4900" b="1" dirty="0"/>
              <a:t>Campaign Video (Coming Soon)</a:t>
            </a:r>
          </a:p>
          <a:p>
            <a:pPr lvl="1">
              <a:lnSpc>
                <a:spcPct val="120000"/>
              </a:lnSpc>
            </a:pPr>
            <a:r>
              <a:rPr lang="en-US" sz="4900" dirty="0"/>
              <a:t>Share the campaign’s 30-second video to help increase awareness about ACEs and the campaign</a:t>
            </a:r>
          </a:p>
          <a:p>
            <a:pPr>
              <a:lnSpc>
                <a:spcPct val="120000"/>
              </a:lnSpc>
            </a:pPr>
            <a:r>
              <a:rPr lang="en-US" sz="4900" b="1" dirty="0"/>
              <a:t>Digital Banner</a:t>
            </a:r>
          </a:p>
          <a:p>
            <a:pPr lvl="1">
              <a:lnSpc>
                <a:spcPct val="120000"/>
              </a:lnSpc>
            </a:pPr>
            <a:r>
              <a:rPr lang="en-US" sz="4900" dirty="0"/>
              <a:t>Dedicate space on your website to the campaign by using our available digital banner</a:t>
            </a:r>
          </a:p>
          <a:p>
            <a:pPr>
              <a:lnSpc>
                <a:spcPct val="120000"/>
              </a:lnSpc>
            </a:pPr>
            <a:endParaRPr lang="en-US" dirty="0"/>
          </a:p>
        </p:txBody>
      </p:sp>
      <p:pic>
        <p:nvPicPr>
          <p:cNvPr id="5" name="Picture 4">
            <a:extLst>
              <a:ext uri="{FF2B5EF4-FFF2-40B4-BE49-F238E27FC236}">
                <a16:creationId xmlns:a16="http://schemas.microsoft.com/office/drawing/2014/main" id="{2DBAC84A-D4A6-4352-8A4D-A80D49E7BE9D}"/>
              </a:ext>
            </a:extLst>
          </p:cNvPr>
          <p:cNvPicPr>
            <a:picLocks noChangeAspect="1"/>
          </p:cNvPicPr>
          <p:nvPr/>
        </p:nvPicPr>
        <p:blipFill rotWithShape="1">
          <a:blip r:embed="rId2"/>
          <a:srcRect l="3465" t="3727" r="2794" b="3155"/>
          <a:stretch/>
        </p:blipFill>
        <p:spPr>
          <a:xfrm>
            <a:off x="9578885" y="3803650"/>
            <a:ext cx="2099722" cy="1820973"/>
          </a:xfrm>
          <a:prstGeom prst="rect">
            <a:avLst/>
          </a:prstGeom>
          <a:ln>
            <a:no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97C7E21C-D8A1-4560-982B-4C612EB5D71A}"/>
              </a:ext>
            </a:extLst>
          </p:cNvPr>
          <p:cNvPicPr>
            <a:picLocks noChangeAspect="1"/>
          </p:cNvPicPr>
          <p:nvPr/>
        </p:nvPicPr>
        <p:blipFill rotWithShape="1">
          <a:blip r:embed="rId3"/>
          <a:srcRect l="1362" t="1961" r="52037" b="51102"/>
          <a:stretch/>
        </p:blipFill>
        <p:spPr>
          <a:xfrm>
            <a:off x="7254309" y="1610731"/>
            <a:ext cx="2059941" cy="1988941"/>
          </a:xfrm>
          <a:prstGeom prst="rect">
            <a:avLst/>
          </a:prstGeom>
          <a:ln>
            <a:no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66673E18-9413-47F4-9030-0CCF8D246F44}"/>
              </a:ext>
            </a:extLst>
          </p:cNvPr>
          <p:cNvPicPr>
            <a:picLocks noChangeAspect="1"/>
          </p:cNvPicPr>
          <p:nvPr/>
        </p:nvPicPr>
        <p:blipFill rotWithShape="1">
          <a:blip r:embed="rId3"/>
          <a:srcRect l="2029" t="51659" r="51514" b="1885"/>
          <a:stretch/>
        </p:blipFill>
        <p:spPr>
          <a:xfrm>
            <a:off x="7254309" y="3723263"/>
            <a:ext cx="2059941" cy="2043925"/>
          </a:xfrm>
          <a:prstGeom prst="rect">
            <a:avLst/>
          </a:prstGeom>
          <a:ln>
            <a:no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D065E6BA-982A-47A9-BADF-058A116B0AFE}"/>
              </a:ext>
            </a:extLst>
          </p:cNvPr>
          <p:cNvPicPr>
            <a:picLocks noChangeAspect="1"/>
          </p:cNvPicPr>
          <p:nvPr/>
        </p:nvPicPr>
        <p:blipFill rotWithShape="1">
          <a:blip r:embed="rId3"/>
          <a:srcRect l="51539" t="51441" r="1536" b="1994"/>
          <a:stretch/>
        </p:blipFill>
        <p:spPr>
          <a:xfrm>
            <a:off x="9544050" y="1610731"/>
            <a:ext cx="2134557" cy="1988941"/>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38571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AE99B-C944-41F8-B73A-F8C9C5AE6FB7}"/>
              </a:ext>
            </a:extLst>
          </p:cNvPr>
          <p:cNvSpPr>
            <a:spLocks noGrp="1"/>
          </p:cNvSpPr>
          <p:nvPr>
            <p:ph type="ctrTitle"/>
          </p:nvPr>
        </p:nvSpPr>
        <p:spPr>
          <a:xfrm>
            <a:off x="498488" y="1373705"/>
            <a:ext cx="10484143" cy="2467897"/>
          </a:xfrm>
        </p:spPr>
        <p:txBody>
          <a:bodyPr>
            <a:noAutofit/>
          </a:bodyPr>
          <a:lstStyle/>
          <a:p>
            <a:pPr>
              <a:lnSpc>
                <a:spcPct val="100000"/>
              </a:lnSpc>
            </a:pPr>
            <a:r>
              <a:rPr lang="en-US" sz="2400" b="0" dirty="0"/>
              <a:t>“New Jersey is a leader across the nation in identifying ACEs as a public health crisis in need of attention and intervention. It’s only through awareness that we can begin to heal and build resilience in our communities. I’m thankful for the breadth of partners we have committed </a:t>
            </a:r>
            <a:br>
              <a:rPr lang="en-US" sz="2400" b="0" dirty="0"/>
            </a:br>
            <a:r>
              <a:rPr lang="en-US" sz="2400" b="0" dirty="0"/>
              <a:t>to the hard, heart work ahead of us.” </a:t>
            </a:r>
            <a:endParaRPr lang="en-US" sz="1800" b="0" dirty="0"/>
          </a:p>
        </p:txBody>
      </p:sp>
      <p:sp>
        <p:nvSpPr>
          <p:cNvPr id="3" name="Text Placeholder 2">
            <a:extLst>
              <a:ext uri="{FF2B5EF4-FFF2-40B4-BE49-F238E27FC236}">
                <a16:creationId xmlns:a16="http://schemas.microsoft.com/office/drawing/2014/main" id="{025DD7F1-C2F2-479B-9A7C-BE915556E2A4}"/>
              </a:ext>
            </a:extLst>
          </p:cNvPr>
          <p:cNvSpPr>
            <a:spLocks noGrp="1"/>
          </p:cNvSpPr>
          <p:nvPr>
            <p:ph type="subTitle" idx="1"/>
          </p:nvPr>
        </p:nvSpPr>
        <p:spPr>
          <a:xfrm>
            <a:off x="2529419" y="3922226"/>
            <a:ext cx="5559659" cy="1655762"/>
          </a:xfrm>
          <a:prstGeom prst="flowChartConnector">
            <a:avLst/>
          </a:prstGeom>
        </p:spPr>
        <p:txBody>
          <a:bodyPr>
            <a:normAutofit/>
          </a:bodyPr>
          <a:lstStyle/>
          <a:p>
            <a:r>
              <a:rPr lang="en-US" sz="1600" dirty="0"/>
              <a:t>– Dave Ellis, Executive Director, </a:t>
            </a:r>
            <a:br>
              <a:rPr lang="en-US" sz="1600" dirty="0"/>
            </a:br>
            <a:r>
              <a:rPr lang="en-US" sz="1600" dirty="0"/>
              <a:t>Office of Resilience, New Jersey Department of Children and Families </a:t>
            </a:r>
            <a:br>
              <a:rPr lang="en-US" sz="1600" dirty="0"/>
            </a:br>
            <a:endParaRPr lang="en-US" sz="1600" dirty="0"/>
          </a:p>
        </p:txBody>
      </p:sp>
      <p:pic>
        <p:nvPicPr>
          <p:cNvPr id="1026" name="Picture 2" descr="Dave Ellis">
            <a:extLst>
              <a:ext uri="{FF2B5EF4-FFF2-40B4-BE49-F238E27FC236}">
                <a16:creationId xmlns:a16="http://schemas.microsoft.com/office/drawing/2014/main" id="{A6AA801E-7C2C-4B8F-8EC1-BC3CE067C631}"/>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8645"/>
          <a:stretch/>
        </p:blipFill>
        <p:spPr bwMode="auto">
          <a:xfrm>
            <a:off x="7454078" y="3922226"/>
            <a:ext cx="1598468" cy="1655762"/>
          </a:xfrm>
          <a:prstGeom prst="rect">
            <a:avLst/>
          </a:prstGeom>
          <a:solidFill>
            <a:srgbClr val="FFFFFF">
              <a:shade val="85000"/>
            </a:srgbClr>
          </a:solidFill>
          <a:ln w="381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877122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9F500-0DE2-4FA9-BA36-C2F0F273A9E7}"/>
              </a:ext>
            </a:extLst>
          </p:cNvPr>
          <p:cNvSpPr>
            <a:spLocks noGrp="1"/>
          </p:cNvSpPr>
          <p:nvPr>
            <p:ph type="title"/>
          </p:nvPr>
        </p:nvSpPr>
        <p:spPr/>
        <p:txBody>
          <a:bodyPr>
            <a:normAutofit/>
          </a:bodyPr>
          <a:lstStyle/>
          <a:p>
            <a:r>
              <a:rPr lang="en-US" sz="3600" b="1" dirty="0">
                <a:solidFill>
                  <a:srgbClr val="682310"/>
                </a:solidFill>
              </a:rPr>
              <a:t>Get Involved, Become a Partner</a:t>
            </a:r>
          </a:p>
        </p:txBody>
      </p:sp>
      <p:sp>
        <p:nvSpPr>
          <p:cNvPr id="3" name="Content Placeholder 2">
            <a:extLst>
              <a:ext uri="{FF2B5EF4-FFF2-40B4-BE49-F238E27FC236}">
                <a16:creationId xmlns:a16="http://schemas.microsoft.com/office/drawing/2014/main" id="{D30DA70D-BF40-4B7F-B273-39FCE00AA413}"/>
              </a:ext>
            </a:extLst>
          </p:cNvPr>
          <p:cNvSpPr>
            <a:spLocks noGrp="1"/>
          </p:cNvSpPr>
          <p:nvPr>
            <p:ph idx="1"/>
          </p:nvPr>
        </p:nvSpPr>
        <p:spPr>
          <a:xfrm>
            <a:off x="237744" y="1325563"/>
            <a:ext cx="6733327" cy="4351338"/>
          </a:xfrm>
        </p:spPr>
        <p:txBody>
          <a:bodyPr>
            <a:normAutofit fontScale="92500" lnSpcReduction="10000"/>
          </a:bodyPr>
          <a:lstStyle/>
          <a:p>
            <a:pPr>
              <a:lnSpc>
                <a:spcPct val="120000"/>
              </a:lnSpc>
            </a:pPr>
            <a:r>
              <a:rPr lang="en-US" dirty="0"/>
              <a:t>To learn how to get involved by becoming a partner, contact </a:t>
            </a:r>
            <a:r>
              <a:rPr lang="en-US" dirty="0">
                <a:hlinkClick r:id="rId2"/>
              </a:rPr>
              <a:t>info@Actions4ACEs.com</a:t>
            </a:r>
            <a:r>
              <a:rPr lang="en-US" dirty="0"/>
              <a:t> or visit the campaign website</a:t>
            </a:r>
          </a:p>
          <a:p>
            <a:pPr>
              <a:lnSpc>
                <a:spcPct val="120000"/>
              </a:lnSpc>
            </a:pPr>
            <a:r>
              <a:rPr lang="en-US" dirty="0"/>
              <a:t>Download the </a:t>
            </a:r>
            <a:r>
              <a:rPr lang="en-US" b="1" dirty="0"/>
              <a:t>Actions 4 ACEs Partner Toolkit </a:t>
            </a:r>
            <a:r>
              <a:rPr lang="en-US" dirty="0"/>
              <a:t>for resources and messages you can incorporate into your outreach, including:</a:t>
            </a:r>
          </a:p>
          <a:p>
            <a:pPr lvl="1">
              <a:lnSpc>
                <a:spcPct val="120000"/>
              </a:lnSpc>
            </a:pPr>
            <a:r>
              <a:rPr lang="en-US" dirty="0"/>
              <a:t>Posters and fact sheets</a:t>
            </a:r>
          </a:p>
          <a:p>
            <a:pPr lvl="1">
              <a:lnSpc>
                <a:spcPct val="120000"/>
              </a:lnSpc>
            </a:pPr>
            <a:r>
              <a:rPr lang="en-US" dirty="0"/>
              <a:t>Newsletter blurbs</a:t>
            </a:r>
          </a:p>
          <a:p>
            <a:pPr lvl="1">
              <a:lnSpc>
                <a:spcPct val="120000"/>
              </a:lnSpc>
            </a:pPr>
            <a:r>
              <a:rPr lang="en-US" dirty="0"/>
              <a:t>Sample social media posts</a:t>
            </a:r>
          </a:p>
          <a:p>
            <a:pPr lvl="1">
              <a:lnSpc>
                <a:spcPct val="120000"/>
              </a:lnSpc>
            </a:pPr>
            <a:r>
              <a:rPr lang="en-US" dirty="0"/>
              <a:t>Sample public service announcement (PSA) scripts</a:t>
            </a:r>
          </a:p>
          <a:p>
            <a:pPr marL="0" indent="0">
              <a:lnSpc>
                <a:spcPct val="120000"/>
              </a:lnSpc>
              <a:buNone/>
            </a:pPr>
            <a:br>
              <a:rPr lang="en-US" dirty="0"/>
            </a:br>
            <a:endParaRPr lang="en-US" dirty="0"/>
          </a:p>
          <a:p>
            <a:pPr marL="0" indent="0">
              <a:buNone/>
            </a:pPr>
            <a:endParaRPr lang="en-US" dirty="0"/>
          </a:p>
          <a:p>
            <a:pPr marL="0" indent="0">
              <a:buNone/>
            </a:pPr>
            <a:endParaRPr lang="en-US" dirty="0"/>
          </a:p>
        </p:txBody>
      </p:sp>
      <p:pic>
        <p:nvPicPr>
          <p:cNvPr id="6" name="Picture 5">
            <a:extLst>
              <a:ext uri="{FF2B5EF4-FFF2-40B4-BE49-F238E27FC236}">
                <a16:creationId xmlns:a16="http://schemas.microsoft.com/office/drawing/2014/main" id="{813B7FA0-0458-4736-AB93-2DEC3BC066B9}"/>
              </a:ext>
            </a:extLst>
          </p:cNvPr>
          <p:cNvPicPr>
            <a:picLocks noChangeAspect="1"/>
          </p:cNvPicPr>
          <p:nvPr/>
        </p:nvPicPr>
        <p:blipFill>
          <a:blip r:embed="rId3"/>
          <a:stretch>
            <a:fillRect/>
          </a:stretch>
        </p:blipFill>
        <p:spPr>
          <a:xfrm>
            <a:off x="7338009" y="1561537"/>
            <a:ext cx="4112804" cy="3452914"/>
          </a:xfrm>
          <a:prstGeom prst="rect">
            <a:avLst/>
          </a:prstGeom>
          <a:ln>
            <a:solidFill>
              <a:schemeClr val="bg1">
                <a:lumMod val="8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987337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9465F-3235-4E34-9844-97A8EC441B2F}"/>
              </a:ext>
            </a:extLst>
          </p:cNvPr>
          <p:cNvSpPr>
            <a:spLocks noGrp="1"/>
          </p:cNvSpPr>
          <p:nvPr>
            <p:ph type="title"/>
          </p:nvPr>
        </p:nvSpPr>
        <p:spPr/>
        <p:txBody>
          <a:bodyPr>
            <a:normAutofit/>
          </a:bodyPr>
          <a:lstStyle/>
          <a:p>
            <a:r>
              <a:rPr lang="en-US" sz="3600" b="1" dirty="0">
                <a:solidFill>
                  <a:srgbClr val="682310"/>
                </a:solidFill>
              </a:rPr>
              <a:t>Additional Resources</a:t>
            </a:r>
          </a:p>
        </p:txBody>
      </p:sp>
      <p:sp>
        <p:nvSpPr>
          <p:cNvPr id="3" name="Content Placeholder 2">
            <a:extLst>
              <a:ext uri="{FF2B5EF4-FFF2-40B4-BE49-F238E27FC236}">
                <a16:creationId xmlns:a16="http://schemas.microsoft.com/office/drawing/2014/main" id="{2A56FDAB-66C7-4551-9D5D-FDF3493472CD}"/>
              </a:ext>
            </a:extLst>
          </p:cNvPr>
          <p:cNvSpPr>
            <a:spLocks noGrp="1"/>
          </p:cNvSpPr>
          <p:nvPr>
            <p:ph idx="1"/>
          </p:nvPr>
        </p:nvSpPr>
        <p:spPr/>
        <p:txBody>
          <a:bodyPr>
            <a:normAutofit/>
          </a:bodyPr>
          <a:lstStyle/>
          <a:p>
            <a:pPr marL="0" indent="0">
              <a:lnSpc>
                <a:spcPct val="120000"/>
              </a:lnSpc>
              <a:buNone/>
            </a:pPr>
            <a:r>
              <a:rPr lang="en-US" dirty="0"/>
              <a:t>Visit the following sites for additional information:</a:t>
            </a:r>
          </a:p>
          <a:p>
            <a:pPr>
              <a:lnSpc>
                <a:spcPct val="120000"/>
              </a:lnSpc>
            </a:pPr>
            <a:r>
              <a:rPr lang="en-US" b="1" dirty="0"/>
              <a:t>New Jersey Resiliency Coalition Community – </a:t>
            </a:r>
            <a:r>
              <a:rPr lang="en-US" dirty="0"/>
              <a:t>The</a:t>
            </a:r>
            <a:r>
              <a:rPr lang="en-US" b="1" dirty="0"/>
              <a:t> </a:t>
            </a:r>
            <a:r>
              <a:rPr lang="en-US" dirty="0"/>
              <a:t>NJ Resiliency Coalition site will help you stay connected to efforts in New Jersey to build a resilient state through community collaboration</a:t>
            </a:r>
            <a:br>
              <a:rPr lang="en-US" dirty="0"/>
            </a:br>
            <a:r>
              <a:rPr lang="en-US" dirty="0">
                <a:hlinkClick r:id="rId2"/>
              </a:rPr>
              <a:t>https://www.pacesconnection.com/g/NJ-Resiliency-Coalition</a:t>
            </a:r>
            <a:br>
              <a:rPr lang="en-US" dirty="0"/>
            </a:br>
            <a:endParaRPr lang="en-US" dirty="0"/>
          </a:p>
          <a:p>
            <a:pPr>
              <a:lnSpc>
                <a:spcPct val="120000"/>
              </a:lnSpc>
            </a:pPr>
            <a:r>
              <a:rPr lang="en-US" b="1" dirty="0"/>
              <a:t>State of New Jersey Office of Resilience</a:t>
            </a:r>
            <a:r>
              <a:rPr lang="en-US" dirty="0"/>
              <a:t> </a:t>
            </a:r>
            <a:r>
              <a:rPr lang="en-US" b="1" dirty="0"/>
              <a:t>–</a:t>
            </a:r>
            <a:r>
              <a:rPr lang="en-US" dirty="0"/>
              <a:t> As a part of the State of New Jersey Department of Children and Families (DCF), the Office of Resilience hosts, coordinates and facilitates statewide initiatives related to raising awareness of and creating opportunities to eradicate ACEs, through grassroots and community-led efforts, and support for organizations pursuing this work</a:t>
            </a:r>
            <a:br>
              <a:rPr lang="en-US" dirty="0"/>
            </a:br>
            <a:r>
              <a:rPr lang="en-US" dirty="0">
                <a:hlinkClick r:id="rId3"/>
              </a:rPr>
              <a:t>https://www.nj.gov/dcf/resilience.html</a:t>
            </a:r>
            <a:r>
              <a:rPr lang="en-US" dirty="0"/>
              <a:t> </a:t>
            </a:r>
          </a:p>
          <a:p>
            <a:endParaRPr lang="en-US" dirty="0"/>
          </a:p>
        </p:txBody>
      </p:sp>
    </p:spTree>
    <p:extLst>
      <p:ext uri="{BB962C8B-B14F-4D97-AF65-F5344CB8AC3E}">
        <p14:creationId xmlns:p14="http://schemas.microsoft.com/office/powerpoint/2010/main" val="40146646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B6549-B35F-4A91-ADA9-4E044134432A}"/>
              </a:ext>
            </a:extLst>
          </p:cNvPr>
          <p:cNvSpPr>
            <a:spLocks noGrp="1"/>
          </p:cNvSpPr>
          <p:nvPr>
            <p:ph type="title"/>
          </p:nvPr>
        </p:nvSpPr>
        <p:spPr/>
        <p:txBody>
          <a:bodyPr/>
          <a:lstStyle/>
          <a:p>
            <a:r>
              <a:rPr lang="en-US" b="1" dirty="0">
                <a:solidFill>
                  <a:srgbClr val="682310"/>
                </a:solidFill>
              </a:rPr>
              <a:t>Thank You to Our Partners!</a:t>
            </a:r>
          </a:p>
        </p:txBody>
      </p:sp>
      <p:pic>
        <p:nvPicPr>
          <p:cNvPr id="6" name="Picture 5">
            <a:extLst>
              <a:ext uri="{FF2B5EF4-FFF2-40B4-BE49-F238E27FC236}">
                <a16:creationId xmlns:a16="http://schemas.microsoft.com/office/drawing/2014/main" id="{EAFEE701-D35D-48A3-8A24-8A978D89C884}"/>
              </a:ext>
            </a:extLst>
          </p:cNvPr>
          <p:cNvPicPr>
            <a:picLocks noChangeAspect="1"/>
          </p:cNvPicPr>
          <p:nvPr/>
        </p:nvPicPr>
        <p:blipFill>
          <a:blip r:embed="rId2"/>
          <a:stretch>
            <a:fillRect/>
          </a:stretch>
        </p:blipFill>
        <p:spPr>
          <a:xfrm>
            <a:off x="4869706" y="1308245"/>
            <a:ext cx="1838325" cy="676275"/>
          </a:xfrm>
          <a:prstGeom prst="rect">
            <a:avLst/>
          </a:prstGeom>
        </p:spPr>
      </p:pic>
      <p:pic>
        <p:nvPicPr>
          <p:cNvPr id="8" name="Picture 7">
            <a:extLst>
              <a:ext uri="{FF2B5EF4-FFF2-40B4-BE49-F238E27FC236}">
                <a16:creationId xmlns:a16="http://schemas.microsoft.com/office/drawing/2014/main" id="{2CB7F6DA-9A0A-4CE7-B84C-085EB961194E}"/>
              </a:ext>
            </a:extLst>
          </p:cNvPr>
          <p:cNvPicPr>
            <a:picLocks noChangeAspect="1"/>
          </p:cNvPicPr>
          <p:nvPr/>
        </p:nvPicPr>
        <p:blipFill>
          <a:blip r:embed="rId3"/>
          <a:stretch>
            <a:fillRect/>
          </a:stretch>
        </p:blipFill>
        <p:spPr>
          <a:xfrm>
            <a:off x="3100437" y="1084548"/>
            <a:ext cx="1485900" cy="1428750"/>
          </a:xfrm>
          <a:prstGeom prst="rect">
            <a:avLst/>
          </a:prstGeom>
        </p:spPr>
      </p:pic>
      <p:pic>
        <p:nvPicPr>
          <p:cNvPr id="9" name="Picture 8">
            <a:extLst>
              <a:ext uri="{FF2B5EF4-FFF2-40B4-BE49-F238E27FC236}">
                <a16:creationId xmlns:a16="http://schemas.microsoft.com/office/drawing/2014/main" id="{BA5F3F46-E5FF-4134-BB26-F9F810AD1025}"/>
              </a:ext>
            </a:extLst>
          </p:cNvPr>
          <p:cNvPicPr>
            <a:picLocks noChangeAspect="1"/>
          </p:cNvPicPr>
          <p:nvPr/>
        </p:nvPicPr>
        <p:blipFill>
          <a:blip r:embed="rId4"/>
          <a:stretch>
            <a:fillRect/>
          </a:stretch>
        </p:blipFill>
        <p:spPr>
          <a:xfrm>
            <a:off x="6991400" y="1270145"/>
            <a:ext cx="1781175" cy="733425"/>
          </a:xfrm>
          <a:prstGeom prst="rect">
            <a:avLst/>
          </a:prstGeom>
        </p:spPr>
      </p:pic>
      <p:pic>
        <p:nvPicPr>
          <p:cNvPr id="10" name="Picture 9">
            <a:extLst>
              <a:ext uri="{FF2B5EF4-FFF2-40B4-BE49-F238E27FC236}">
                <a16:creationId xmlns:a16="http://schemas.microsoft.com/office/drawing/2014/main" id="{FDA169EE-D74E-427E-BD9E-BDE592F00566}"/>
              </a:ext>
            </a:extLst>
          </p:cNvPr>
          <p:cNvPicPr>
            <a:picLocks noChangeAspect="1"/>
          </p:cNvPicPr>
          <p:nvPr/>
        </p:nvPicPr>
        <p:blipFill>
          <a:blip r:embed="rId5"/>
          <a:stretch>
            <a:fillRect/>
          </a:stretch>
        </p:blipFill>
        <p:spPr>
          <a:xfrm>
            <a:off x="9055944" y="1221611"/>
            <a:ext cx="2505075" cy="762909"/>
          </a:xfrm>
          <a:prstGeom prst="rect">
            <a:avLst/>
          </a:prstGeom>
        </p:spPr>
      </p:pic>
      <p:pic>
        <p:nvPicPr>
          <p:cNvPr id="11" name="Picture 10">
            <a:extLst>
              <a:ext uri="{FF2B5EF4-FFF2-40B4-BE49-F238E27FC236}">
                <a16:creationId xmlns:a16="http://schemas.microsoft.com/office/drawing/2014/main" id="{77B3CDC1-12F8-46A0-971D-FB9FE5B89F74}"/>
              </a:ext>
            </a:extLst>
          </p:cNvPr>
          <p:cNvPicPr>
            <a:picLocks noChangeAspect="1"/>
          </p:cNvPicPr>
          <p:nvPr/>
        </p:nvPicPr>
        <p:blipFill>
          <a:blip r:embed="rId6"/>
          <a:stretch>
            <a:fillRect/>
          </a:stretch>
        </p:blipFill>
        <p:spPr>
          <a:xfrm>
            <a:off x="759668" y="2549781"/>
            <a:ext cx="2057400" cy="1123950"/>
          </a:xfrm>
          <a:prstGeom prst="rect">
            <a:avLst/>
          </a:prstGeom>
        </p:spPr>
      </p:pic>
      <p:pic>
        <p:nvPicPr>
          <p:cNvPr id="12" name="Picture 11">
            <a:extLst>
              <a:ext uri="{FF2B5EF4-FFF2-40B4-BE49-F238E27FC236}">
                <a16:creationId xmlns:a16="http://schemas.microsoft.com/office/drawing/2014/main" id="{96041453-4301-45DA-A59A-302E8E0095CC}"/>
              </a:ext>
            </a:extLst>
          </p:cNvPr>
          <p:cNvPicPr>
            <a:picLocks noChangeAspect="1"/>
          </p:cNvPicPr>
          <p:nvPr/>
        </p:nvPicPr>
        <p:blipFill>
          <a:blip r:embed="rId7"/>
          <a:stretch>
            <a:fillRect/>
          </a:stretch>
        </p:blipFill>
        <p:spPr>
          <a:xfrm>
            <a:off x="2942751" y="2821243"/>
            <a:ext cx="2286000" cy="581025"/>
          </a:xfrm>
          <a:prstGeom prst="rect">
            <a:avLst/>
          </a:prstGeom>
        </p:spPr>
      </p:pic>
      <p:pic>
        <p:nvPicPr>
          <p:cNvPr id="13" name="Picture 12">
            <a:extLst>
              <a:ext uri="{FF2B5EF4-FFF2-40B4-BE49-F238E27FC236}">
                <a16:creationId xmlns:a16="http://schemas.microsoft.com/office/drawing/2014/main" id="{BEEADD38-5080-4340-A792-AD31F1EE7864}"/>
              </a:ext>
            </a:extLst>
          </p:cNvPr>
          <p:cNvPicPr>
            <a:picLocks noChangeAspect="1"/>
          </p:cNvPicPr>
          <p:nvPr/>
        </p:nvPicPr>
        <p:blipFill>
          <a:blip r:embed="rId8"/>
          <a:stretch>
            <a:fillRect/>
          </a:stretch>
        </p:blipFill>
        <p:spPr>
          <a:xfrm>
            <a:off x="5354434" y="2406030"/>
            <a:ext cx="1295212" cy="1411449"/>
          </a:xfrm>
          <a:prstGeom prst="rect">
            <a:avLst/>
          </a:prstGeom>
        </p:spPr>
      </p:pic>
      <p:pic>
        <p:nvPicPr>
          <p:cNvPr id="14" name="Picture 13">
            <a:extLst>
              <a:ext uri="{FF2B5EF4-FFF2-40B4-BE49-F238E27FC236}">
                <a16:creationId xmlns:a16="http://schemas.microsoft.com/office/drawing/2014/main" id="{84D4D48E-D58A-48CA-928D-8BFE173ECE2B}"/>
              </a:ext>
            </a:extLst>
          </p:cNvPr>
          <p:cNvPicPr>
            <a:picLocks noChangeAspect="1"/>
          </p:cNvPicPr>
          <p:nvPr/>
        </p:nvPicPr>
        <p:blipFill>
          <a:blip r:embed="rId9"/>
          <a:stretch>
            <a:fillRect/>
          </a:stretch>
        </p:blipFill>
        <p:spPr>
          <a:xfrm>
            <a:off x="7022242" y="2286238"/>
            <a:ext cx="1719489" cy="1619250"/>
          </a:xfrm>
          <a:prstGeom prst="rect">
            <a:avLst/>
          </a:prstGeom>
        </p:spPr>
      </p:pic>
      <p:pic>
        <p:nvPicPr>
          <p:cNvPr id="15" name="Picture 14">
            <a:extLst>
              <a:ext uri="{FF2B5EF4-FFF2-40B4-BE49-F238E27FC236}">
                <a16:creationId xmlns:a16="http://schemas.microsoft.com/office/drawing/2014/main" id="{B29CE9B6-4627-4A5E-8F51-AA6462EFEEBD}"/>
              </a:ext>
            </a:extLst>
          </p:cNvPr>
          <p:cNvPicPr>
            <a:picLocks noChangeAspect="1"/>
          </p:cNvPicPr>
          <p:nvPr/>
        </p:nvPicPr>
        <p:blipFill>
          <a:blip r:embed="rId10"/>
          <a:stretch>
            <a:fillRect/>
          </a:stretch>
        </p:blipFill>
        <p:spPr>
          <a:xfrm>
            <a:off x="754819" y="4021360"/>
            <a:ext cx="1829931" cy="1838325"/>
          </a:xfrm>
          <a:prstGeom prst="rect">
            <a:avLst/>
          </a:prstGeom>
        </p:spPr>
      </p:pic>
      <p:pic>
        <p:nvPicPr>
          <p:cNvPr id="16" name="Picture 15">
            <a:extLst>
              <a:ext uri="{FF2B5EF4-FFF2-40B4-BE49-F238E27FC236}">
                <a16:creationId xmlns:a16="http://schemas.microsoft.com/office/drawing/2014/main" id="{811F8B22-3044-49E1-B226-E74B07B80802}"/>
              </a:ext>
            </a:extLst>
          </p:cNvPr>
          <p:cNvPicPr>
            <a:picLocks noChangeAspect="1"/>
          </p:cNvPicPr>
          <p:nvPr/>
        </p:nvPicPr>
        <p:blipFill>
          <a:blip r:embed="rId11"/>
          <a:stretch>
            <a:fillRect/>
          </a:stretch>
        </p:blipFill>
        <p:spPr>
          <a:xfrm>
            <a:off x="5032123" y="4087731"/>
            <a:ext cx="1838325" cy="1798011"/>
          </a:xfrm>
          <a:prstGeom prst="rect">
            <a:avLst/>
          </a:prstGeom>
        </p:spPr>
      </p:pic>
      <p:pic>
        <p:nvPicPr>
          <p:cNvPr id="17" name="Picture 16">
            <a:extLst>
              <a:ext uri="{FF2B5EF4-FFF2-40B4-BE49-F238E27FC236}">
                <a16:creationId xmlns:a16="http://schemas.microsoft.com/office/drawing/2014/main" id="{8B699284-E073-4294-944B-8DF4E7D74A6F}"/>
              </a:ext>
            </a:extLst>
          </p:cNvPr>
          <p:cNvPicPr>
            <a:picLocks noChangeAspect="1"/>
          </p:cNvPicPr>
          <p:nvPr/>
        </p:nvPicPr>
        <p:blipFill>
          <a:blip r:embed="rId12"/>
          <a:stretch>
            <a:fillRect/>
          </a:stretch>
        </p:blipFill>
        <p:spPr>
          <a:xfrm>
            <a:off x="2850815" y="4021360"/>
            <a:ext cx="1918353" cy="1901599"/>
          </a:xfrm>
          <a:prstGeom prst="rect">
            <a:avLst/>
          </a:prstGeom>
        </p:spPr>
      </p:pic>
      <p:pic>
        <p:nvPicPr>
          <p:cNvPr id="18" name="Picture 17">
            <a:extLst>
              <a:ext uri="{FF2B5EF4-FFF2-40B4-BE49-F238E27FC236}">
                <a16:creationId xmlns:a16="http://schemas.microsoft.com/office/drawing/2014/main" id="{86AB703C-2FDA-4798-BAAD-3A85814B8B65}"/>
              </a:ext>
            </a:extLst>
          </p:cNvPr>
          <p:cNvPicPr>
            <a:picLocks noChangeAspect="1"/>
          </p:cNvPicPr>
          <p:nvPr/>
        </p:nvPicPr>
        <p:blipFill>
          <a:blip r:embed="rId13"/>
          <a:stretch>
            <a:fillRect/>
          </a:stretch>
        </p:blipFill>
        <p:spPr>
          <a:xfrm>
            <a:off x="7026156" y="4021360"/>
            <a:ext cx="1838325" cy="1838325"/>
          </a:xfrm>
          <a:prstGeom prst="rect">
            <a:avLst/>
          </a:prstGeom>
        </p:spPr>
      </p:pic>
      <p:pic>
        <p:nvPicPr>
          <p:cNvPr id="19" name="Picture 18">
            <a:extLst>
              <a:ext uri="{FF2B5EF4-FFF2-40B4-BE49-F238E27FC236}">
                <a16:creationId xmlns:a16="http://schemas.microsoft.com/office/drawing/2014/main" id="{D3441367-6761-4ED2-9DC9-FB3B00BF8AE4}"/>
              </a:ext>
            </a:extLst>
          </p:cNvPr>
          <p:cNvPicPr>
            <a:picLocks noChangeAspect="1"/>
          </p:cNvPicPr>
          <p:nvPr/>
        </p:nvPicPr>
        <p:blipFill>
          <a:blip r:embed="rId14"/>
          <a:stretch>
            <a:fillRect/>
          </a:stretch>
        </p:blipFill>
        <p:spPr>
          <a:xfrm>
            <a:off x="9335383" y="3961474"/>
            <a:ext cx="1812405" cy="1746984"/>
          </a:xfrm>
          <a:prstGeom prst="rect">
            <a:avLst/>
          </a:prstGeom>
        </p:spPr>
      </p:pic>
      <p:pic>
        <p:nvPicPr>
          <p:cNvPr id="20" name="Picture 19">
            <a:extLst>
              <a:ext uri="{FF2B5EF4-FFF2-40B4-BE49-F238E27FC236}">
                <a16:creationId xmlns:a16="http://schemas.microsoft.com/office/drawing/2014/main" id="{9AD5979F-E26F-46A0-9D7E-A68BF9F2FA34}"/>
              </a:ext>
            </a:extLst>
          </p:cNvPr>
          <p:cNvPicPr>
            <a:picLocks noChangeAspect="1"/>
          </p:cNvPicPr>
          <p:nvPr/>
        </p:nvPicPr>
        <p:blipFill>
          <a:blip r:embed="rId15"/>
          <a:stretch>
            <a:fillRect/>
          </a:stretch>
        </p:blipFill>
        <p:spPr>
          <a:xfrm>
            <a:off x="9059199" y="2659556"/>
            <a:ext cx="2498564" cy="778773"/>
          </a:xfrm>
          <a:prstGeom prst="rect">
            <a:avLst/>
          </a:prstGeom>
        </p:spPr>
      </p:pic>
      <p:pic>
        <p:nvPicPr>
          <p:cNvPr id="21" name="Picture 20" descr="Logo&#10;&#10;Description automatically generated">
            <a:extLst>
              <a:ext uri="{FF2B5EF4-FFF2-40B4-BE49-F238E27FC236}">
                <a16:creationId xmlns:a16="http://schemas.microsoft.com/office/drawing/2014/main" id="{208C939A-C7F9-420C-A2BB-500E880437A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73713" y="1085158"/>
            <a:ext cx="1428378" cy="1428378"/>
          </a:xfrm>
          <a:prstGeom prst="rect">
            <a:avLst/>
          </a:prstGeom>
        </p:spPr>
      </p:pic>
    </p:spTree>
    <p:extLst>
      <p:ext uri="{BB962C8B-B14F-4D97-AF65-F5344CB8AC3E}">
        <p14:creationId xmlns:p14="http://schemas.microsoft.com/office/powerpoint/2010/main" val="28140212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9F500-0DE2-4FA9-BA36-C2F0F273A9E7}"/>
              </a:ext>
            </a:extLst>
          </p:cNvPr>
          <p:cNvSpPr>
            <a:spLocks noGrp="1"/>
          </p:cNvSpPr>
          <p:nvPr>
            <p:ph type="ctrTitle"/>
          </p:nvPr>
        </p:nvSpPr>
        <p:spPr/>
        <p:txBody>
          <a:bodyPr>
            <a:normAutofit/>
          </a:bodyPr>
          <a:lstStyle/>
          <a:p>
            <a:r>
              <a:rPr lang="en-US" sz="3600" b="1" dirty="0">
                <a:solidFill>
                  <a:srgbClr val="682310"/>
                </a:solidFill>
              </a:rPr>
              <a:t>Questions and Answers</a:t>
            </a:r>
          </a:p>
        </p:txBody>
      </p:sp>
      <p:sp>
        <p:nvSpPr>
          <p:cNvPr id="5" name="Content Placeholder 4">
            <a:extLst>
              <a:ext uri="{FF2B5EF4-FFF2-40B4-BE49-F238E27FC236}">
                <a16:creationId xmlns:a16="http://schemas.microsoft.com/office/drawing/2014/main" id="{7B9840EB-DFE4-4CF6-B690-F0DA290B9920}"/>
              </a:ext>
            </a:extLst>
          </p:cNvPr>
          <p:cNvSpPr>
            <a:spLocks noGrp="1"/>
          </p:cNvSpPr>
          <p:nvPr>
            <p:ph type="subTitle" idx="1"/>
          </p:nvPr>
        </p:nvSpPr>
        <p:spPr/>
        <p:txBody>
          <a:bodyPr/>
          <a:lstStyle/>
          <a:p>
            <a:r>
              <a:rPr lang="en-US" dirty="0"/>
              <a:t>For additional questions, email </a:t>
            </a:r>
            <a:r>
              <a:rPr lang="en-US" dirty="0">
                <a:hlinkClick r:id="rId2">
                  <a:extLst>
                    <a:ext uri="{A12FA001-AC4F-418D-AE19-62706E023703}">
                      <ahyp:hlinkClr xmlns:ahyp="http://schemas.microsoft.com/office/drawing/2018/hyperlinkcolor" val="tx"/>
                    </a:ext>
                  </a:extLst>
                </a:hlinkClick>
              </a:rPr>
              <a:t>info@Actions4ACEs.com</a:t>
            </a:r>
            <a:r>
              <a:rPr lang="en-US" dirty="0"/>
              <a:t> </a:t>
            </a:r>
          </a:p>
        </p:txBody>
      </p:sp>
    </p:spTree>
    <p:extLst>
      <p:ext uri="{BB962C8B-B14F-4D97-AF65-F5344CB8AC3E}">
        <p14:creationId xmlns:p14="http://schemas.microsoft.com/office/powerpoint/2010/main" val="31107862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93626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44F1D-AF81-4FEB-B2AF-0414D38BF8BC}"/>
              </a:ext>
            </a:extLst>
          </p:cNvPr>
          <p:cNvSpPr>
            <a:spLocks noGrp="1"/>
          </p:cNvSpPr>
          <p:nvPr>
            <p:ph type="ctrTitle"/>
          </p:nvPr>
        </p:nvSpPr>
        <p:spPr>
          <a:xfrm>
            <a:off x="1041722" y="3864076"/>
            <a:ext cx="10251310" cy="1409291"/>
          </a:xfrm>
        </p:spPr>
        <p:txBody>
          <a:bodyPr/>
          <a:lstStyle/>
          <a:p>
            <a:r>
              <a:rPr lang="en-US" dirty="0"/>
              <a:t>Understanding Adverse Childhood Experiences (ACEs)</a:t>
            </a:r>
          </a:p>
        </p:txBody>
      </p:sp>
    </p:spTree>
    <p:extLst>
      <p:ext uri="{BB962C8B-B14F-4D97-AF65-F5344CB8AC3E}">
        <p14:creationId xmlns:p14="http://schemas.microsoft.com/office/powerpoint/2010/main" val="33762758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31460-20B3-43B9-9885-497C5F391284}"/>
              </a:ext>
            </a:extLst>
          </p:cNvPr>
          <p:cNvSpPr>
            <a:spLocks noGrp="1"/>
          </p:cNvSpPr>
          <p:nvPr>
            <p:ph type="title"/>
          </p:nvPr>
        </p:nvSpPr>
        <p:spPr>
          <a:xfrm>
            <a:off x="237744" y="-9832"/>
            <a:ext cx="11580008" cy="1325563"/>
          </a:xfrm>
        </p:spPr>
        <p:txBody>
          <a:bodyPr>
            <a:normAutofit/>
          </a:bodyPr>
          <a:lstStyle/>
          <a:p>
            <a:r>
              <a:rPr lang="en-US" sz="3600" b="1" dirty="0">
                <a:solidFill>
                  <a:srgbClr val="682310"/>
                </a:solidFill>
              </a:rPr>
              <a:t>About ACEs</a:t>
            </a:r>
          </a:p>
        </p:txBody>
      </p:sp>
      <p:sp>
        <p:nvSpPr>
          <p:cNvPr id="3" name="Content Placeholder 2">
            <a:extLst>
              <a:ext uri="{FF2B5EF4-FFF2-40B4-BE49-F238E27FC236}">
                <a16:creationId xmlns:a16="http://schemas.microsoft.com/office/drawing/2014/main" id="{C0A18113-01CA-4E7B-BACE-F1595A3354D7}"/>
              </a:ext>
            </a:extLst>
          </p:cNvPr>
          <p:cNvSpPr>
            <a:spLocks noGrp="1"/>
          </p:cNvSpPr>
          <p:nvPr>
            <p:ph idx="1"/>
          </p:nvPr>
        </p:nvSpPr>
        <p:spPr>
          <a:xfrm>
            <a:off x="237744" y="1414053"/>
            <a:ext cx="7618230" cy="4351338"/>
          </a:xfrm>
        </p:spPr>
        <p:txBody>
          <a:bodyPr>
            <a:normAutofit/>
          </a:bodyPr>
          <a:lstStyle/>
          <a:p>
            <a:pPr>
              <a:lnSpc>
                <a:spcPct val="110000"/>
              </a:lnSpc>
            </a:pPr>
            <a:r>
              <a:rPr lang="en-US" dirty="0"/>
              <a:t>ACEs, or adverse childhood experiences, are stressful or traumatic events that occur before the age of 18</a:t>
            </a:r>
          </a:p>
          <a:p>
            <a:pPr>
              <a:lnSpc>
                <a:spcPct val="110000"/>
              </a:lnSpc>
            </a:pPr>
            <a:r>
              <a:rPr lang="en-US" dirty="0"/>
              <a:t>They include experiences such as divorce, witnessing violence or physical, emotional and sexual abuse</a:t>
            </a:r>
          </a:p>
          <a:p>
            <a:pPr>
              <a:lnSpc>
                <a:spcPct val="110000"/>
              </a:lnSpc>
            </a:pPr>
            <a:r>
              <a:rPr lang="en-US" dirty="0"/>
              <a:t>Adverse community events such as poverty, poor housing quality, and systemic racism can further compound the effects of ACEs</a:t>
            </a:r>
          </a:p>
          <a:p>
            <a:pPr>
              <a:lnSpc>
                <a:spcPct val="110000"/>
              </a:lnSpc>
            </a:pPr>
            <a:r>
              <a:rPr lang="en-US" dirty="0"/>
              <a:t>A landmark study found the higher the number of ACEs, the more likely one can experience negative health effects like heart disease, diabetes, stroke, depression, anxiety, and asthma</a:t>
            </a:r>
          </a:p>
        </p:txBody>
      </p:sp>
      <p:sp>
        <p:nvSpPr>
          <p:cNvPr id="5" name="TextBox 4">
            <a:extLst>
              <a:ext uri="{FF2B5EF4-FFF2-40B4-BE49-F238E27FC236}">
                <a16:creationId xmlns:a16="http://schemas.microsoft.com/office/drawing/2014/main" id="{049F45F2-ADB9-4573-9437-43410F527C13}"/>
              </a:ext>
            </a:extLst>
          </p:cNvPr>
          <p:cNvSpPr txBox="1"/>
          <p:nvPr/>
        </p:nvSpPr>
        <p:spPr>
          <a:xfrm>
            <a:off x="8135966" y="1523858"/>
            <a:ext cx="3442875" cy="415498"/>
          </a:xfrm>
          <a:prstGeom prst="rect">
            <a:avLst/>
          </a:prstGeom>
          <a:noFill/>
        </p:spPr>
        <p:txBody>
          <a:bodyPr wrap="square" rtlCol="0">
            <a:spAutoFit/>
          </a:bodyPr>
          <a:lstStyle/>
          <a:p>
            <a:pPr algn="ctr"/>
            <a:r>
              <a:rPr lang="en-US" sz="1050" b="1" dirty="0">
                <a:solidFill>
                  <a:srgbClr val="682310"/>
                </a:solidFill>
                <a:latin typeface="Arial" panose="020B0604020202020204" pitchFamily="34" charset="0"/>
                <a:cs typeface="Arial" panose="020B0604020202020204" pitchFamily="34" charset="0"/>
              </a:rPr>
              <a:t>The Pair of ACEs: Adverse Childhood Experiences and Adverse Community Environments</a:t>
            </a:r>
          </a:p>
        </p:txBody>
      </p:sp>
      <p:pic>
        <p:nvPicPr>
          <p:cNvPr id="7" name="Picture 6">
            <a:extLst>
              <a:ext uri="{FF2B5EF4-FFF2-40B4-BE49-F238E27FC236}">
                <a16:creationId xmlns:a16="http://schemas.microsoft.com/office/drawing/2014/main" id="{9F3D46E7-2BAD-48CF-A446-7218A111E953}"/>
              </a:ext>
            </a:extLst>
          </p:cNvPr>
          <p:cNvPicPr>
            <a:picLocks noChangeAspect="1"/>
          </p:cNvPicPr>
          <p:nvPr/>
        </p:nvPicPr>
        <p:blipFill>
          <a:blip r:embed="rId2"/>
          <a:stretch>
            <a:fillRect/>
          </a:stretch>
        </p:blipFill>
        <p:spPr>
          <a:xfrm>
            <a:off x="8333703" y="1994650"/>
            <a:ext cx="3374817" cy="3190143"/>
          </a:xfrm>
          <a:prstGeom prst="rect">
            <a:avLst/>
          </a:prstGeom>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E0AC16A1-C955-473B-99DF-93243DB5CDE1}"/>
              </a:ext>
            </a:extLst>
          </p:cNvPr>
          <p:cNvSpPr/>
          <p:nvPr/>
        </p:nvSpPr>
        <p:spPr>
          <a:xfrm>
            <a:off x="8333703" y="5259245"/>
            <a:ext cx="3374817" cy="246221"/>
          </a:xfrm>
          <a:prstGeom prst="rect">
            <a:avLst/>
          </a:prstGeom>
        </p:spPr>
        <p:txBody>
          <a:bodyPr wrap="square">
            <a:spAutoFit/>
          </a:bodyPr>
          <a:lstStyle/>
          <a:p>
            <a:pPr algn="ctr"/>
            <a:r>
              <a:rPr lang="en-US" sz="1000" dirty="0">
                <a:solidFill>
                  <a:srgbClr val="682310"/>
                </a:solidFill>
                <a:latin typeface="adelle-sans"/>
              </a:rPr>
              <a:t>Image Adapted from Ellis., W.R and Dietz, W.H</a:t>
            </a:r>
            <a:endParaRPr lang="en-US" dirty="0"/>
          </a:p>
        </p:txBody>
      </p:sp>
    </p:spTree>
    <p:extLst>
      <p:ext uri="{BB962C8B-B14F-4D97-AF65-F5344CB8AC3E}">
        <p14:creationId xmlns:p14="http://schemas.microsoft.com/office/powerpoint/2010/main" val="26330820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7C214-BA5D-462F-8B77-AECECCF12FD5}"/>
              </a:ext>
            </a:extLst>
          </p:cNvPr>
          <p:cNvSpPr>
            <a:spLocks noGrp="1"/>
          </p:cNvSpPr>
          <p:nvPr>
            <p:ph type="title"/>
          </p:nvPr>
        </p:nvSpPr>
        <p:spPr/>
        <p:txBody>
          <a:bodyPr>
            <a:normAutofit/>
          </a:bodyPr>
          <a:lstStyle/>
          <a:p>
            <a:r>
              <a:rPr lang="en-US" sz="3600" b="1" dirty="0">
                <a:solidFill>
                  <a:srgbClr val="682310"/>
                </a:solidFill>
              </a:rPr>
              <a:t>The Burden of ACEs</a:t>
            </a:r>
          </a:p>
        </p:txBody>
      </p:sp>
      <p:sp>
        <p:nvSpPr>
          <p:cNvPr id="3" name="Content Placeholder 2">
            <a:extLst>
              <a:ext uri="{FF2B5EF4-FFF2-40B4-BE49-F238E27FC236}">
                <a16:creationId xmlns:a16="http://schemas.microsoft.com/office/drawing/2014/main" id="{04511EA8-1624-4B2B-AD21-67A1AB1CFFF4}"/>
              </a:ext>
            </a:extLst>
          </p:cNvPr>
          <p:cNvSpPr>
            <a:spLocks noGrp="1"/>
          </p:cNvSpPr>
          <p:nvPr>
            <p:ph idx="1"/>
          </p:nvPr>
        </p:nvSpPr>
        <p:spPr>
          <a:xfrm>
            <a:off x="374248" y="1325563"/>
            <a:ext cx="9383210" cy="3547379"/>
          </a:xfrm>
        </p:spPr>
        <p:txBody>
          <a:bodyPr>
            <a:noAutofit/>
          </a:bodyPr>
          <a:lstStyle/>
          <a:p>
            <a:pPr marL="285750" indent="-285750">
              <a:lnSpc>
                <a:spcPct val="110000"/>
              </a:lnSpc>
            </a:pPr>
            <a:r>
              <a:rPr lang="en-US" dirty="0"/>
              <a:t>The economic cost of ACEs in North America is estimated to be over $700 billion annually</a:t>
            </a:r>
            <a:r>
              <a:rPr lang="en-US" baseline="30000" dirty="0"/>
              <a:t>1</a:t>
            </a:r>
            <a:endParaRPr lang="en-US" dirty="0"/>
          </a:p>
          <a:p>
            <a:pPr marL="285750" indent="-285750">
              <a:lnSpc>
                <a:spcPct val="110000"/>
              </a:lnSpc>
            </a:pPr>
            <a:r>
              <a:rPr lang="en-US" dirty="0"/>
              <a:t>Nationally, 2 out of 3 children have experienced at least one ACE</a:t>
            </a:r>
            <a:r>
              <a:rPr lang="en-US" baseline="30000" dirty="0"/>
              <a:t>2</a:t>
            </a:r>
            <a:endParaRPr lang="en-US" dirty="0"/>
          </a:p>
          <a:p>
            <a:pPr marL="285750" indent="-285750">
              <a:lnSpc>
                <a:spcPct val="110000"/>
              </a:lnSpc>
            </a:pPr>
            <a:r>
              <a:rPr lang="en-US" dirty="0"/>
              <a:t>61% of adults surveyed across 25 states reported that they had at least one type of adverse childhood trauma</a:t>
            </a:r>
            <a:r>
              <a:rPr lang="en-US" baseline="30000" dirty="0"/>
              <a:t>3</a:t>
            </a:r>
            <a:endParaRPr lang="en-US" dirty="0"/>
          </a:p>
          <a:p>
            <a:pPr marL="285750" indent="-285750">
              <a:lnSpc>
                <a:spcPct val="110000"/>
              </a:lnSpc>
            </a:pPr>
            <a:r>
              <a:rPr lang="en-US" dirty="0"/>
              <a:t>At least 5 of the 10 top leading causes of death are associated with ACEs</a:t>
            </a:r>
            <a:r>
              <a:rPr lang="en-US" baseline="30000" dirty="0"/>
              <a:t>4</a:t>
            </a:r>
            <a:endParaRPr lang="en-US" dirty="0"/>
          </a:p>
          <a:p>
            <a:pPr marL="285750" indent="-285750">
              <a:lnSpc>
                <a:spcPct val="110000"/>
              </a:lnSpc>
            </a:pPr>
            <a:r>
              <a:rPr lang="en-US" dirty="0"/>
              <a:t>Preventing ACEs could reduce the number of adults with depression by as much as 44%</a:t>
            </a:r>
            <a:r>
              <a:rPr lang="en-US" baseline="30000" dirty="0"/>
              <a:t> 4</a:t>
            </a:r>
            <a:endParaRPr lang="en-US" dirty="0"/>
          </a:p>
        </p:txBody>
      </p:sp>
      <p:sp>
        <p:nvSpPr>
          <p:cNvPr id="5" name="TextBox 4">
            <a:extLst>
              <a:ext uri="{FF2B5EF4-FFF2-40B4-BE49-F238E27FC236}">
                <a16:creationId xmlns:a16="http://schemas.microsoft.com/office/drawing/2014/main" id="{A8FEF2B2-6FC3-47CA-B5C8-87FB8E934E32}"/>
              </a:ext>
            </a:extLst>
          </p:cNvPr>
          <p:cNvSpPr txBox="1"/>
          <p:nvPr/>
        </p:nvSpPr>
        <p:spPr>
          <a:xfrm>
            <a:off x="237744" y="4872942"/>
            <a:ext cx="8258074" cy="1405513"/>
          </a:xfrm>
          <a:prstGeom prst="rect">
            <a:avLst/>
          </a:prstGeom>
          <a:noFill/>
        </p:spPr>
        <p:txBody>
          <a:bodyPr wrap="square" rtlCol="0">
            <a:spAutoFit/>
          </a:bodyPr>
          <a:lstStyle/>
          <a:p>
            <a:pPr marL="114300" indent="-114300"/>
            <a:r>
              <a:rPr lang="en-US" sz="800" baseline="30000" dirty="0">
                <a:latin typeface="Arial" panose="020B0604020202020204" pitchFamily="34" charset="0"/>
                <a:cs typeface="Arial" panose="020B0604020202020204" pitchFamily="34" charset="0"/>
              </a:rPr>
              <a:t>1</a:t>
            </a:r>
            <a:r>
              <a:rPr lang="en-US" sz="800" dirty="0">
                <a:latin typeface="Arial" panose="020B0604020202020204" pitchFamily="34" charset="0"/>
                <a:cs typeface="Arial" panose="020B0604020202020204" pitchFamily="34" charset="0"/>
              </a:rPr>
              <a:t>  Bellis, M.A., Hughes, K., Ford, K., Ramos Rodriguez, G., Sethi, D., and Passmore, J. (2019). Life Course Health Consequences and Associated Annual Costs of Adverse Childhood Experiences across Europe and North America: A Systematic Review and Meta-analysis. </a:t>
            </a:r>
            <a:r>
              <a:rPr lang="en-US" sz="800" i="1" dirty="0">
                <a:latin typeface="Arial" panose="020B0604020202020204" pitchFamily="34" charset="0"/>
                <a:cs typeface="Arial" panose="020B0604020202020204" pitchFamily="34" charset="0"/>
              </a:rPr>
              <a:t>Lancet Public Health 4</a:t>
            </a:r>
            <a:r>
              <a:rPr lang="en-US" sz="800" dirty="0">
                <a:latin typeface="Arial" panose="020B0604020202020204" pitchFamily="34" charset="0"/>
                <a:cs typeface="Arial" panose="020B0604020202020204" pitchFamily="34" charset="0"/>
              </a:rPr>
              <a:t>(10), e517-e528. </a:t>
            </a:r>
            <a:r>
              <a:rPr lang="en-US" sz="800" dirty="0">
                <a:latin typeface="Arial" panose="020B0604020202020204" pitchFamily="34" charset="0"/>
                <a:cs typeface="Arial" panose="020B0604020202020204" pitchFamily="34" charset="0"/>
                <a:hlinkClick r:id="rId3"/>
              </a:rPr>
              <a:t>https://pubmed.ncbi.nlm.nih.gov/31492648/</a:t>
            </a:r>
            <a:br>
              <a:rPr lang="en-US" sz="800" dirty="0">
                <a:latin typeface="Arial" panose="020B0604020202020204" pitchFamily="34" charset="0"/>
                <a:cs typeface="Arial" panose="020B0604020202020204" pitchFamily="34" charset="0"/>
              </a:rPr>
            </a:br>
            <a:endParaRPr lang="en-US" sz="800" dirty="0">
              <a:latin typeface="Arial" panose="020B0604020202020204" pitchFamily="34" charset="0"/>
              <a:cs typeface="Arial" panose="020B0604020202020204" pitchFamily="34" charset="0"/>
            </a:endParaRPr>
          </a:p>
          <a:p>
            <a:pPr marL="114300" indent="-114300"/>
            <a:r>
              <a:rPr lang="en-US" sz="800" baseline="30000" dirty="0">
                <a:latin typeface="Arial" panose="020B0604020202020204" pitchFamily="34" charset="0"/>
                <a:cs typeface="Arial" panose="020B0604020202020204" pitchFamily="34" charset="0"/>
              </a:rPr>
              <a:t>2   </a:t>
            </a:r>
            <a:r>
              <a:rPr lang="en-US" sz="800" dirty="0">
                <a:latin typeface="Arial" panose="020B0604020202020204" pitchFamily="34" charset="0"/>
                <a:cs typeface="Arial" panose="020B0604020202020204" pitchFamily="34" charset="0"/>
              </a:rPr>
              <a:t>Substance Abuse and Mental Health Services Administration (2021, June 10). </a:t>
            </a:r>
            <a:r>
              <a:rPr lang="en-US" sz="800" i="1" dirty="0">
                <a:latin typeface="Arial" panose="020B0604020202020204" pitchFamily="34" charset="0"/>
                <a:cs typeface="Arial" panose="020B0604020202020204" pitchFamily="34" charset="0"/>
              </a:rPr>
              <a:t>Understanding Child Trauma. </a:t>
            </a:r>
            <a:r>
              <a:rPr lang="en-US" sz="800" dirty="0">
                <a:latin typeface="Arial" panose="020B0604020202020204" pitchFamily="34" charset="0"/>
                <a:cs typeface="Arial" panose="020B0604020202020204" pitchFamily="34" charset="0"/>
                <a:hlinkClick r:id="rId4"/>
              </a:rPr>
              <a:t>https://www.samhsa.gov/child-trauma/understanding-child-trauma</a:t>
            </a:r>
            <a:endParaRPr lang="en-US" sz="800" i="1" baseline="30000" dirty="0">
              <a:latin typeface="Arial" panose="020B0604020202020204" pitchFamily="34" charset="0"/>
              <a:cs typeface="Arial" panose="020B0604020202020204" pitchFamily="34" charset="0"/>
            </a:endParaRPr>
          </a:p>
          <a:p>
            <a:pPr marL="114300" indent="-114300"/>
            <a:endParaRPr lang="en-US" sz="800" i="1" baseline="30000" dirty="0">
              <a:latin typeface="Arial" panose="020B0604020202020204" pitchFamily="34" charset="0"/>
              <a:cs typeface="Arial" panose="020B0604020202020204" pitchFamily="34" charset="0"/>
            </a:endParaRPr>
          </a:p>
          <a:p>
            <a:pPr marL="115888" indent="-115888"/>
            <a:r>
              <a:rPr lang="en-US" sz="800" baseline="30000" dirty="0">
                <a:latin typeface="Arial" panose="020B0604020202020204" pitchFamily="34" charset="0"/>
                <a:cs typeface="Arial" panose="020B0604020202020204" pitchFamily="34" charset="0"/>
              </a:rPr>
              <a:t>3    </a:t>
            </a:r>
            <a:r>
              <a:rPr lang="en-US" sz="800" dirty="0">
                <a:latin typeface="Arial" panose="020B0604020202020204" pitchFamily="34" charset="0"/>
                <a:cs typeface="Arial" panose="020B0604020202020204" pitchFamily="34" charset="0"/>
              </a:rPr>
              <a:t>Centers for Disease Control and Prevention. (2021, June 10). Violence Prevention Fast Facts: What are adverse childhood experiences? </a:t>
            </a:r>
            <a:r>
              <a:rPr lang="en-US" sz="800" dirty="0">
                <a:latin typeface="Arial" panose="020B0604020202020204" pitchFamily="34" charset="0"/>
                <a:cs typeface="Arial" panose="020B0604020202020204" pitchFamily="34" charset="0"/>
                <a:hlinkClick r:id="rId5"/>
              </a:rPr>
              <a:t>https://www.cdc.gov/violenceprevention/aces/fastfact.html</a:t>
            </a:r>
            <a:endParaRPr lang="en-US" sz="800" dirty="0">
              <a:latin typeface="Arial" panose="020B0604020202020204" pitchFamily="34" charset="0"/>
              <a:cs typeface="Arial" panose="020B0604020202020204" pitchFamily="34" charset="0"/>
            </a:endParaRPr>
          </a:p>
          <a:p>
            <a:pPr marL="115888" indent="-115888"/>
            <a:endParaRPr lang="en-US" sz="800" dirty="0">
              <a:latin typeface="Arial" panose="020B0604020202020204" pitchFamily="34" charset="0"/>
              <a:cs typeface="Arial" panose="020B0604020202020204" pitchFamily="34" charset="0"/>
            </a:endParaRPr>
          </a:p>
          <a:p>
            <a:pPr marL="115888" indent="-115888"/>
            <a:r>
              <a:rPr lang="en-US" sz="800" baseline="30000" dirty="0">
                <a:latin typeface="Arial" panose="020B0604020202020204" pitchFamily="34" charset="0"/>
                <a:cs typeface="Arial" panose="020B0604020202020204" pitchFamily="34" charset="0"/>
              </a:rPr>
              <a:t>4  </a:t>
            </a:r>
            <a:r>
              <a:rPr lang="en-US" sz="800" dirty="0">
                <a:latin typeface="Arial" panose="020B0604020202020204" pitchFamily="34" charset="0"/>
                <a:cs typeface="Arial" panose="020B0604020202020204" pitchFamily="34" charset="0"/>
              </a:rPr>
              <a:t>Centers for Disease Control and Prevention. (2019). Adverse Childhood Experiences (ACEs): Preventing Early Trauma to Improve Adult Health. </a:t>
            </a:r>
            <a:r>
              <a:rPr lang="en-US" sz="800" i="1" dirty="0">
                <a:latin typeface="Arial" panose="020B0604020202020204" pitchFamily="34" charset="0"/>
                <a:cs typeface="Arial" panose="020B0604020202020204" pitchFamily="34" charset="0"/>
              </a:rPr>
              <a:t>Vital Signs, November 2019.</a:t>
            </a:r>
            <a:r>
              <a:rPr lang="en-US" sz="800" dirty="0">
                <a:latin typeface="Arial" panose="020B0604020202020204" pitchFamily="34" charset="0"/>
                <a:cs typeface="Arial" panose="020B0604020202020204" pitchFamily="34" charset="0"/>
              </a:rPr>
              <a:t> </a:t>
            </a:r>
            <a:r>
              <a:rPr lang="en-US" sz="800" dirty="0">
                <a:latin typeface="Arial" panose="020B0604020202020204" pitchFamily="34" charset="0"/>
                <a:cs typeface="Arial" panose="020B0604020202020204" pitchFamily="34" charset="0"/>
                <a:hlinkClick r:id="rId6"/>
              </a:rPr>
              <a:t>https://www.cdc.gov/vitalsigns/aces/pdf/vs-1105-aces-H.pdf</a:t>
            </a:r>
            <a:r>
              <a:rPr lang="en-US" sz="8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698214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338A3-F7AE-4F7D-ACC6-88505860F167}"/>
              </a:ext>
            </a:extLst>
          </p:cNvPr>
          <p:cNvSpPr>
            <a:spLocks noGrp="1"/>
          </p:cNvSpPr>
          <p:nvPr>
            <p:ph type="title"/>
          </p:nvPr>
        </p:nvSpPr>
        <p:spPr/>
        <p:txBody>
          <a:bodyPr>
            <a:normAutofit/>
          </a:bodyPr>
          <a:lstStyle/>
          <a:p>
            <a:r>
              <a:rPr lang="en-US" sz="3600" b="1" dirty="0">
                <a:solidFill>
                  <a:srgbClr val="682310"/>
                </a:solidFill>
              </a:rPr>
              <a:t>The Science of ACEs</a:t>
            </a:r>
          </a:p>
        </p:txBody>
      </p:sp>
      <p:sp>
        <p:nvSpPr>
          <p:cNvPr id="3" name="Content Placeholder 2">
            <a:extLst>
              <a:ext uri="{FF2B5EF4-FFF2-40B4-BE49-F238E27FC236}">
                <a16:creationId xmlns:a16="http://schemas.microsoft.com/office/drawing/2014/main" id="{CBD384B5-B763-45F7-BBD1-D9BE9EDD1A81}"/>
              </a:ext>
            </a:extLst>
          </p:cNvPr>
          <p:cNvSpPr>
            <a:spLocks noGrp="1"/>
          </p:cNvSpPr>
          <p:nvPr>
            <p:ph idx="1"/>
          </p:nvPr>
        </p:nvSpPr>
        <p:spPr>
          <a:xfrm>
            <a:off x="1554808" y="1299208"/>
            <a:ext cx="9981872" cy="4690112"/>
          </a:xfrm>
        </p:spPr>
        <p:txBody>
          <a:bodyPr>
            <a:noAutofit/>
          </a:bodyPr>
          <a:lstStyle/>
          <a:p>
            <a:pPr marL="0" indent="0">
              <a:lnSpc>
                <a:spcPct val="100000"/>
              </a:lnSpc>
              <a:buNone/>
            </a:pPr>
            <a:r>
              <a:rPr lang="en-US" b="1" dirty="0"/>
              <a:t>ACEs can change our brains and bodies</a:t>
            </a:r>
          </a:p>
          <a:p>
            <a:pPr>
              <a:lnSpc>
                <a:spcPct val="100000"/>
              </a:lnSpc>
            </a:pPr>
            <a:r>
              <a:rPr lang="en-US" sz="1600" dirty="0"/>
              <a:t>ACEs can alter children’s brains and bodies in ways that can cause behavioral problems, learning difficulties and physical health issues</a:t>
            </a:r>
            <a:br>
              <a:rPr lang="en-US" sz="1600" dirty="0"/>
            </a:br>
            <a:endParaRPr lang="en-US" sz="1600" dirty="0"/>
          </a:p>
          <a:p>
            <a:pPr marL="0" indent="0">
              <a:lnSpc>
                <a:spcPct val="100000"/>
              </a:lnSpc>
              <a:buNone/>
            </a:pPr>
            <a:r>
              <a:rPr lang="en-US" b="1" dirty="0"/>
              <a:t>Early adversity can have a lifelong impact</a:t>
            </a:r>
          </a:p>
          <a:p>
            <a:pPr>
              <a:lnSpc>
                <a:spcPct val="100000"/>
              </a:lnSpc>
            </a:pPr>
            <a:r>
              <a:rPr lang="en-US" sz="1600" dirty="0"/>
              <a:t>When faced with early adversity and trauma, children are at a higher risk of developing chronic illness as an adult or experiencing an earlier death</a:t>
            </a:r>
          </a:p>
          <a:p>
            <a:pPr>
              <a:lnSpc>
                <a:spcPct val="100000"/>
              </a:lnSpc>
            </a:pPr>
            <a:r>
              <a:rPr lang="en-US" sz="1600" dirty="0"/>
              <a:t>As adults, children impacted by ACEs can have an increased risk of developing chronic diseases, such as cancer, diabetes, and heart disease</a:t>
            </a:r>
            <a:br>
              <a:rPr lang="en-US" sz="1600" dirty="0"/>
            </a:br>
            <a:endParaRPr lang="en-US" sz="1600" dirty="0"/>
          </a:p>
          <a:p>
            <a:pPr marL="0" indent="0">
              <a:lnSpc>
                <a:spcPct val="100000"/>
              </a:lnSpc>
              <a:buNone/>
            </a:pPr>
            <a:r>
              <a:rPr lang="en-US" b="1" dirty="0"/>
              <a:t>Caring and competent adults can help children heal from the impact of ACEs </a:t>
            </a:r>
          </a:p>
          <a:p>
            <a:pPr>
              <a:lnSpc>
                <a:spcPct val="100000"/>
              </a:lnSpc>
            </a:pPr>
            <a:r>
              <a:rPr lang="en-US" sz="1600" dirty="0"/>
              <a:t>Building positive relationships with caring and competent adults can help a child heal from the impact of ACEs, build a sense of belonging, and increase connections to community, culture and spirituality</a:t>
            </a:r>
          </a:p>
          <a:p>
            <a:pPr marL="0" indent="0">
              <a:buNone/>
            </a:pPr>
            <a:endParaRPr lang="en-US" sz="1800" dirty="0"/>
          </a:p>
        </p:txBody>
      </p:sp>
      <p:pic>
        <p:nvPicPr>
          <p:cNvPr id="5" name="Graphic 4" descr="Brain with solid fill">
            <a:extLst>
              <a:ext uri="{FF2B5EF4-FFF2-40B4-BE49-F238E27FC236}">
                <a16:creationId xmlns:a16="http://schemas.microsoft.com/office/drawing/2014/main" id="{FF945670-0FC0-46B3-9FC0-3DC767522CD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9479" y="1246078"/>
            <a:ext cx="914400" cy="914400"/>
          </a:xfrm>
          <a:prstGeom prst="rect">
            <a:avLst/>
          </a:prstGeom>
          <a:effectLst>
            <a:outerShdw blurRad="50800" dist="38100" dir="2700000" algn="tl" rotWithShape="0">
              <a:prstClr val="black">
                <a:alpha val="40000"/>
              </a:prstClr>
            </a:outerShdw>
          </a:effectLst>
        </p:spPr>
      </p:pic>
      <p:pic>
        <p:nvPicPr>
          <p:cNvPr id="9" name="Graphic 8" descr="Heart with pulse with solid fill">
            <a:extLst>
              <a:ext uri="{FF2B5EF4-FFF2-40B4-BE49-F238E27FC236}">
                <a16:creationId xmlns:a16="http://schemas.microsoft.com/office/drawing/2014/main" id="{B262FD9A-FF50-4F34-ACD2-7914F47C60F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4355" y="2571641"/>
            <a:ext cx="968990" cy="968990"/>
          </a:xfrm>
          <a:prstGeom prst="rect">
            <a:avLst/>
          </a:prstGeom>
          <a:effectLst>
            <a:outerShdw blurRad="50800" dist="38100" dir="2700000" algn="tl" rotWithShape="0">
              <a:prstClr val="black">
                <a:alpha val="40000"/>
              </a:prstClr>
            </a:outerShdw>
          </a:effectLst>
        </p:spPr>
      </p:pic>
      <p:pic>
        <p:nvPicPr>
          <p:cNvPr id="15" name="Graphic 14" descr="Users with solid fill">
            <a:extLst>
              <a:ext uri="{FF2B5EF4-FFF2-40B4-BE49-F238E27FC236}">
                <a16:creationId xmlns:a16="http://schemas.microsoft.com/office/drawing/2014/main" id="{4ED8E05C-0B31-464B-AF53-860E6070E5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6134" y="4408155"/>
            <a:ext cx="827211" cy="82721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86649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AEE29-B4C9-44B2-8EEC-95470BCB54B9}"/>
              </a:ext>
            </a:extLst>
          </p:cNvPr>
          <p:cNvSpPr>
            <a:spLocks noGrp="1"/>
          </p:cNvSpPr>
          <p:nvPr>
            <p:ph type="title"/>
          </p:nvPr>
        </p:nvSpPr>
        <p:spPr/>
        <p:txBody>
          <a:bodyPr>
            <a:normAutofit/>
          </a:bodyPr>
          <a:lstStyle/>
          <a:p>
            <a:r>
              <a:rPr lang="en-US" sz="3600" b="1" dirty="0">
                <a:solidFill>
                  <a:srgbClr val="682310"/>
                </a:solidFill>
              </a:rPr>
              <a:t>Addressing ACEs in New Jersey</a:t>
            </a:r>
          </a:p>
        </p:txBody>
      </p:sp>
      <p:sp>
        <p:nvSpPr>
          <p:cNvPr id="3" name="Content Placeholder 2">
            <a:extLst>
              <a:ext uri="{FF2B5EF4-FFF2-40B4-BE49-F238E27FC236}">
                <a16:creationId xmlns:a16="http://schemas.microsoft.com/office/drawing/2014/main" id="{E110CBB3-6E5E-4707-8D58-70FCF6F170F0}"/>
              </a:ext>
            </a:extLst>
          </p:cNvPr>
          <p:cNvSpPr>
            <a:spLocks noGrp="1"/>
          </p:cNvSpPr>
          <p:nvPr>
            <p:ph idx="1"/>
          </p:nvPr>
        </p:nvSpPr>
        <p:spPr>
          <a:xfrm>
            <a:off x="237743" y="1325563"/>
            <a:ext cx="7808977" cy="4564698"/>
          </a:xfrm>
        </p:spPr>
        <p:txBody>
          <a:bodyPr>
            <a:normAutofit/>
          </a:bodyPr>
          <a:lstStyle/>
          <a:p>
            <a:pPr>
              <a:lnSpc>
                <a:spcPct val="100000"/>
              </a:lnSpc>
            </a:pPr>
            <a:r>
              <a:rPr lang="en-US" dirty="0"/>
              <a:t>In New Jersey, many diverse agencies are already addressing ACEs, often through partnerships, to help prevent, protect against, and heal from the harmful effects of ACEs</a:t>
            </a:r>
          </a:p>
          <a:p>
            <a:pPr>
              <a:lnSpc>
                <a:spcPct val="100000"/>
              </a:lnSpc>
            </a:pPr>
            <a:r>
              <a:rPr lang="en-US" dirty="0"/>
              <a:t>The NJ ACEs Collaborative identified five areas of opportunity for continued work and action</a:t>
            </a:r>
            <a:r>
              <a:rPr lang="en-US" baseline="30000" dirty="0"/>
              <a:t>1</a:t>
            </a:r>
          </a:p>
          <a:p>
            <a:pPr marL="914400" lvl="1" indent="-457200">
              <a:lnSpc>
                <a:spcPct val="100000"/>
              </a:lnSpc>
              <a:buFont typeface="+mj-lt"/>
              <a:buAutoNum type="arabicPeriod"/>
            </a:pPr>
            <a:r>
              <a:rPr lang="en-US" sz="2000" dirty="0"/>
              <a:t>Support parents and caregivers</a:t>
            </a:r>
          </a:p>
          <a:p>
            <a:pPr marL="914400" lvl="1" indent="-457200">
              <a:lnSpc>
                <a:spcPct val="100000"/>
              </a:lnSpc>
              <a:buFont typeface="+mj-lt"/>
              <a:buAutoNum type="arabicPeriod"/>
            </a:pPr>
            <a:r>
              <a:rPr lang="en-US" sz="2000" dirty="0"/>
              <a:t>Provide training and professional development in trauma-informed care</a:t>
            </a:r>
          </a:p>
          <a:p>
            <a:pPr marL="914400" lvl="1" indent="-457200">
              <a:lnSpc>
                <a:spcPct val="100000"/>
              </a:lnSpc>
              <a:buFont typeface="+mj-lt"/>
              <a:buAutoNum type="arabicPeriod"/>
            </a:pPr>
            <a:r>
              <a:rPr lang="en-US" sz="2000" dirty="0"/>
              <a:t>Promote community awareness of ACEs</a:t>
            </a:r>
          </a:p>
          <a:p>
            <a:pPr marL="914400" lvl="1" indent="-457200">
              <a:lnSpc>
                <a:spcPct val="100000"/>
              </a:lnSpc>
              <a:buFont typeface="+mj-lt"/>
              <a:buAutoNum type="arabicPeriod"/>
            </a:pPr>
            <a:r>
              <a:rPr lang="en-US" sz="2000" dirty="0"/>
              <a:t>Advance policies and practices that help children and families thrive</a:t>
            </a:r>
          </a:p>
          <a:p>
            <a:pPr marL="914400" lvl="1" indent="-457200">
              <a:lnSpc>
                <a:spcPct val="100000"/>
              </a:lnSpc>
              <a:buFont typeface="+mj-lt"/>
              <a:buAutoNum type="arabicPeriod"/>
            </a:pPr>
            <a:r>
              <a:rPr lang="en-US" sz="2000" dirty="0"/>
              <a:t>Collect, analyze, and share data findings from research and practice</a:t>
            </a:r>
          </a:p>
        </p:txBody>
      </p:sp>
      <p:pic>
        <p:nvPicPr>
          <p:cNvPr id="7" name="Picture 6">
            <a:extLst>
              <a:ext uri="{FF2B5EF4-FFF2-40B4-BE49-F238E27FC236}">
                <a16:creationId xmlns:a16="http://schemas.microsoft.com/office/drawing/2014/main" id="{EF01F768-B752-4846-BB17-660073211060}"/>
              </a:ext>
            </a:extLst>
          </p:cNvPr>
          <p:cNvPicPr>
            <a:picLocks noChangeAspect="1"/>
          </p:cNvPicPr>
          <p:nvPr/>
        </p:nvPicPr>
        <p:blipFill rotWithShape="1">
          <a:blip r:embed="rId2">
            <a:duotone>
              <a:schemeClr val="accent1">
                <a:shade val="45000"/>
                <a:satMod val="135000"/>
              </a:schemeClr>
              <a:prstClr val="white"/>
            </a:duotone>
          </a:blip>
          <a:srcRect l="5769" t="20889" r="59616" b="22440"/>
          <a:stretch/>
        </p:blipFill>
        <p:spPr>
          <a:xfrm>
            <a:off x="8507832" y="2214880"/>
            <a:ext cx="3309920" cy="3048134"/>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p:spPr>
      </p:pic>
      <p:sp>
        <p:nvSpPr>
          <p:cNvPr id="8" name="TextBox 7">
            <a:extLst>
              <a:ext uri="{FF2B5EF4-FFF2-40B4-BE49-F238E27FC236}">
                <a16:creationId xmlns:a16="http://schemas.microsoft.com/office/drawing/2014/main" id="{4E291C24-CE41-4F6B-8E1F-5A49406C3094}"/>
              </a:ext>
            </a:extLst>
          </p:cNvPr>
          <p:cNvSpPr txBox="1"/>
          <p:nvPr/>
        </p:nvSpPr>
        <p:spPr>
          <a:xfrm>
            <a:off x="8601807" y="1631031"/>
            <a:ext cx="3121970" cy="415498"/>
          </a:xfrm>
          <a:prstGeom prst="rect">
            <a:avLst/>
          </a:prstGeom>
          <a:noFill/>
        </p:spPr>
        <p:txBody>
          <a:bodyPr wrap="square" rtlCol="0">
            <a:spAutoFit/>
          </a:bodyPr>
          <a:lstStyle/>
          <a:p>
            <a:pPr algn="ctr"/>
            <a:r>
              <a:rPr lang="en-US" sz="1050" b="1" dirty="0">
                <a:solidFill>
                  <a:srgbClr val="682310"/>
                </a:solidFill>
                <a:latin typeface="Arial" panose="020B0604020202020204" pitchFamily="34" charset="0"/>
                <a:cs typeface="Arial" panose="020B0604020202020204" pitchFamily="34" charset="0"/>
              </a:rPr>
              <a:t>Areas of Opportunity for Addressing ACEs in New Jersey</a:t>
            </a:r>
          </a:p>
        </p:txBody>
      </p:sp>
      <p:sp>
        <p:nvSpPr>
          <p:cNvPr id="9" name="TextBox 8">
            <a:extLst>
              <a:ext uri="{FF2B5EF4-FFF2-40B4-BE49-F238E27FC236}">
                <a16:creationId xmlns:a16="http://schemas.microsoft.com/office/drawing/2014/main" id="{06A36762-5408-4564-83AE-9AAB06F48CB4}"/>
              </a:ext>
            </a:extLst>
          </p:cNvPr>
          <p:cNvSpPr txBox="1"/>
          <p:nvPr/>
        </p:nvSpPr>
        <p:spPr>
          <a:xfrm>
            <a:off x="110421" y="5890261"/>
            <a:ext cx="7656192" cy="369332"/>
          </a:xfrm>
          <a:prstGeom prst="rect">
            <a:avLst/>
          </a:prstGeom>
          <a:noFill/>
        </p:spPr>
        <p:txBody>
          <a:bodyPr wrap="square" rtlCol="0">
            <a:spAutoFit/>
          </a:bodyPr>
          <a:lstStyle/>
          <a:p>
            <a:pPr marL="114300" indent="-114300"/>
            <a:r>
              <a:rPr lang="en-US" sz="900" baseline="30000" dirty="0">
                <a:latin typeface="Arial" panose="020B0604020202020204" pitchFamily="34" charset="0"/>
              </a:rPr>
              <a:t>1</a:t>
            </a:r>
            <a:r>
              <a:rPr lang="en-US" sz="900" dirty="0">
                <a:latin typeface="Arial" panose="020B0604020202020204" pitchFamily="34" charset="0"/>
              </a:rPr>
              <a:t>  NJ ACEs Collaborative (2019). Adverse Childhood Experiences: Opportunities to Prevent, Protect Against, and Heal from the Effects of ACEs in New Jersey. </a:t>
            </a:r>
            <a:r>
              <a:rPr lang="en-US" sz="900" dirty="0">
                <a:hlinkClick r:id="rId3"/>
              </a:rPr>
              <a:t>http://aces-report.burkefoundation.org/</a:t>
            </a:r>
            <a:r>
              <a:rPr lang="en-US" sz="900" dirty="0"/>
              <a:t>. </a:t>
            </a:r>
            <a:endParaRPr lang="en-US" sz="900" dirty="0">
              <a:latin typeface="Arial" panose="020B0604020202020204" pitchFamily="34" charset="0"/>
            </a:endParaRPr>
          </a:p>
        </p:txBody>
      </p:sp>
    </p:spTree>
    <p:extLst>
      <p:ext uri="{BB962C8B-B14F-4D97-AF65-F5344CB8AC3E}">
        <p14:creationId xmlns:p14="http://schemas.microsoft.com/office/powerpoint/2010/main" val="4052386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5FC94-2472-4DB1-99C7-7BAB225F16D1}"/>
              </a:ext>
            </a:extLst>
          </p:cNvPr>
          <p:cNvSpPr>
            <a:spLocks noGrp="1"/>
          </p:cNvSpPr>
          <p:nvPr>
            <p:ph type="title"/>
          </p:nvPr>
        </p:nvSpPr>
        <p:spPr/>
        <p:txBody>
          <a:bodyPr>
            <a:normAutofit/>
          </a:bodyPr>
          <a:lstStyle/>
          <a:p>
            <a:r>
              <a:rPr lang="en-US" sz="3600" b="1" dirty="0">
                <a:solidFill>
                  <a:srgbClr val="682310"/>
                </a:solidFill>
              </a:rPr>
              <a:t>Addressing ACEs in New Jersey</a:t>
            </a:r>
            <a:endParaRPr lang="en-US" sz="3600" dirty="0"/>
          </a:p>
        </p:txBody>
      </p:sp>
      <p:sp>
        <p:nvSpPr>
          <p:cNvPr id="3" name="Content Placeholder 2">
            <a:extLst>
              <a:ext uri="{FF2B5EF4-FFF2-40B4-BE49-F238E27FC236}">
                <a16:creationId xmlns:a16="http://schemas.microsoft.com/office/drawing/2014/main" id="{DEDF5178-C9C6-4E0A-B251-DC841F87B895}"/>
              </a:ext>
            </a:extLst>
          </p:cNvPr>
          <p:cNvSpPr>
            <a:spLocks noGrp="1"/>
          </p:cNvSpPr>
          <p:nvPr>
            <p:ph idx="1"/>
          </p:nvPr>
        </p:nvSpPr>
        <p:spPr>
          <a:xfrm>
            <a:off x="237744" y="1325563"/>
            <a:ext cx="8174736" cy="4351338"/>
          </a:xfrm>
        </p:spPr>
        <p:txBody>
          <a:bodyPr>
            <a:normAutofit/>
          </a:bodyPr>
          <a:lstStyle/>
          <a:p>
            <a:pPr>
              <a:lnSpc>
                <a:spcPct val="100000"/>
              </a:lnSpc>
            </a:pPr>
            <a:r>
              <a:rPr lang="en-US" dirty="0"/>
              <a:t>Key Statewide Activities to Date</a:t>
            </a:r>
            <a:br>
              <a:rPr lang="en-US" dirty="0"/>
            </a:br>
            <a:endParaRPr lang="en-US" dirty="0"/>
          </a:p>
          <a:p>
            <a:pPr lvl="1">
              <a:lnSpc>
                <a:spcPct val="100000"/>
              </a:lnSpc>
            </a:pPr>
            <a:r>
              <a:rPr lang="en-US" dirty="0"/>
              <a:t>The New Jersey Department of Children and Families (DCF) released the </a:t>
            </a:r>
            <a:r>
              <a:rPr lang="en-US" b="1" dirty="0"/>
              <a:t>NJ ACEs Statewide Action Plan </a:t>
            </a:r>
            <a:r>
              <a:rPr lang="en-US" dirty="0"/>
              <a:t>in February 2021 detailing a path toward making New Jersey a trauma-informed/healing centered state</a:t>
            </a:r>
            <a:br>
              <a:rPr lang="en-US" dirty="0"/>
            </a:br>
            <a:endParaRPr lang="en-US" dirty="0"/>
          </a:p>
          <a:p>
            <a:pPr lvl="1">
              <a:lnSpc>
                <a:spcPct val="100000"/>
              </a:lnSpc>
            </a:pPr>
            <a:r>
              <a:rPr lang="en-US" dirty="0"/>
              <a:t>The NJ ACEs Collaborative created the </a:t>
            </a:r>
            <a:r>
              <a:rPr lang="en-US" b="1" dirty="0"/>
              <a:t>NJ Resiliency Coalition Community </a:t>
            </a:r>
            <a:r>
              <a:rPr lang="en-US" dirty="0"/>
              <a:t>as an active virtual learning center that convenes people living and working in the state around solutions for preventing ACEs</a:t>
            </a:r>
            <a:br>
              <a:rPr lang="en-US" dirty="0"/>
            </a:br>
            <a:endParaRPr lang="en-US" dirty="0"/>
          </a:p>
          <a:p>
            <a:pPr lvl="1">
              <a:lnSpc>
                <a:spcPct val="100000"/>
              </a:lnSpc>
            </a:pPr>
            <a:r>
              <a:rPr lang="en-US" dirty="0"/>
              <a:t>The NJ Office of the Attorney General issued a statewide </a:t>
            </a:r>
            <a:r>
              <a:rPr lang="en-US" b="1" dirty="0"/>
              <a:t>Handle With Care (HWC)</a:t>
            </a:r>
            <a:r>
              <a:rPr lang="en-US" dirty="0"/>
              <a:t> program promoting partnerships between schools and law enforcement to help children facing trauma</a:t>
            </a:r>
            <a:br>
              <a:rPr lang="en-US" dirty="0"/>
            </a:br>
            <a:endParaRPr lang="en-US" dirty="0"/>
          </a:p>
          <a:p>
            <a:pPr marL="457200" lvl="1" indent="0">
              <a:lnSpc>
                <a:spcPct val="100000"/>
              </a:lnSpc>
              <a:buNone/>
            </a:pPr>
            <a:endParaRPr lang="en-US" dirty="0"/>
          </a:p>
          <a:p>
            <a:pPr>
              <a:lnSpc>
                <a:spcPct val="100000"/>
              </a:lnSpc>
            </a:pPr>
            <a:endParaRPr lang="en-US" dirty="0"/>
          </a:p>
        </p:txBody>
      </p:sp>
      <p:pic>
        <p:nvPicPr>
          <p:cNvPr id="5" name="Picture 4">
            <a:extLst>
              <a:ext uri="{FF2B5EF4-FFF2-40B4-BE49-F238E27FC236}">
                <a16:creationId xmlns:a16="http://schemas.microsoft.com/office/drawing/2014/main" id="{37E0B9A4-4D1E-4036-B645-CA06B1BC44F1}"/>
              </a:ext>
            </a:extLst>
          </p:cNvPr>
          <p:cNvPicPr>
            <a:picLocks noChangeAspect="1"/>
          </p:cNvPicPr>
          <p:nvPr/>
        </p:nvPicPr>
        <p:blipFill rotWithShape="1">
          <a:blip r:embed="rId2"/>
          <a:srcRect l="11084" t="12889" r="40000" b="5482"/>
          <a:stretch/>
        </p:blipFill>
        <p:spPr>
          <a:xfrm>
            <a:off x="9228614" y="3594968"/>
            <a:ext cx="2228532" cy="2262907"/>
          </a:xfrm>
          <a:prstGeom prst="rect">
            <a:avLst/>
          </a:prstGeom>
          <a:noFill/>
          <a:ln>
            <a:solidFill>
              <a:schemeClr val="bg2"/>
            </a:solidFill>
          </a:ln>
          <a:effectLst>
            <a:outerShdw blurRad="50800" dist="38100" dir="2700000" algn="tl" rotWithShape="0">
              <a:prstClr val="black">
                <a:alpha val="40000"/>
              </a:prstClr>
            </a:outerShdw>
          </a:effectLst>
        </p:spPr>
      </p:pic>
      <p:pic>
        <p:nvPicPr>
          <p:cNvPr id="2052" name="Picture 4" descr="NJ ACES STATEWIDE ACTION PLAN">
            <a:extLst>
              <a:ext uri="{FF2B5EF4-FFF2-40B4-BE49-F238E27FC236}">
                <a16:creationId xmlns:a16="http://schemas.microsoft.com/office/drawing/2014/main" id="{60A8291C-94E2-4EB9-A7EB-EA837E50D0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04668" y="1000125"/>
            <a:ext cx="1876425" cy="2428875"/>
          </a:xfrm>
          <a:prstGeom prst="rect">
            <a:avLst/>
          </a:prstGeom>
          <a:noFill/>
          <a:ln>
            <a:solidFill>
              <a:schemeClr val="bg2"/>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38839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03B03-6F6D-41E7-8936-1E8465451BF7}"/>
              </a:ext>
            </a:extLst>
          </p:cNvPr>
          <p:cNvSpPr>
            <a:spLocks noGrp="1"/>
          </p:cNvSpPr>
          <p:nvPr>
            <p:ph type="ctrTitle"/>
          </p:nvPr>
        </p:nvSpPr>
        <p:spPr>
          <a:xfrm>
            <a:off x="1171262" y="2926080"/>
            <a:ext cx="10251310" cy="2387600"/>
          </a:xfrm>
        </p:spPr>
        <p:txBody>
          <a:bodyPr anchor="b">
            <a:normAutofit/>
          </a:bodyPr>
          <a:lstStyle/>
          <a:p>
            <a:r>
              <a:rPr lang="en-US" dirty="0"/>
              <a:t>Actions 4 ACEs</a:t>
            </a:r>
            <a:br>
              <a:rPr lang="en-US" dirty="0"/>
            </a:br>
            <a:r>
              <a:rPr lang="en-US" dirty="0"/>
              <a:t>Campaign Overview</a:t>
            </a:r>
          </a:p>
        </p:txBody>
      </p:sp>
    </p:spTree>
    <p:extLst>
      <p:ext uri="{BB962C8B-B14F-4D97-AF65-F5344CB8AC3E}">
        <p14:creationId xmlns:p14="http://schemas.microsoft.com/office/powerpoint/2010/main" val="905841273"/>
      </p:ext>
    </p:extLst>
  </p:cSld>
  <p:clrMapOvr>
    <a:masterClrMapping/>
  </p:clrMapOvr>
</p:sld>
</file>

<file path=ppt/theme/theme1.xml><?xml version="1.0" encoding="utf-8"?>
<a:theme xmlns:a="http://schemas.openxmlformats.org/drawingml/2006/main" name="Office Theme">
  <a:themeElements>
    <a:clrScheme name="NJ ACEs Maroon">
      <a:dk1>
        <a:srgbClr val="000000"/>
      </a:dk1>
      <a:lt1>
        <a:srgbClr val="FFFFFF"/>
      </a:lt1>
      <a:dk2>
        <a:srgbClr val="44546A"/>
      </a:dk2>
      <a:lt2>
        <a:srgbClr val="E7E6E6"/>
      </a:lt2>
      <a:accent1>
        <a:srgbClr val="532319"/>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JACEs_PPT_Template" id="{6817A3DD-B3DE-461A-B50D-8962071E5A26}" vid="{3C43429A-F1C7-4CBB-9B8A-65334CEF878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CDF9C67559C7546A8C2E21FCF9A89CB" ma:contentTypeVersion="11" ma:contentTypeDescription="Create a new document." ma:contentTypeScope="" ma:versionID="86d5d2c8f5a38b059e03ea6fc1658f2c">
  <xsd:schema xmlns:xsd="http://www.w3.org/2001/XMLSchema" xmlns:xs="http://www.w3.org/2001/XMLSchema" xmlns:p="http://schemas.microsoft.com/office/2006/metadata/properties" xmlns:ns2="2b1ae911-e9f0-49ab-aab6-6ee3a3180629" xmlns:ns3="040f1a49-2eda-4eea-a352-9b4d461f4074" targetNamespace="http://schemas.microsoft.com/office/2006/metadata/properties" ma:root="true" ma:fieldsID="160c20663663c99689708811252b10b8" ns2:_="" ns3:_="">
    <xsd:import namespace="2b1ae911-e9f0-49ab-aab6-6ee3a3180629"/>
    <xsd:import namespace="040f1a49-2eda-4eea-a352-9b4d461f407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1ae911-e9f0-49ab-aab6-6ee3a318062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40f1a49-2eda-4eea-a352-9b4d461f407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CD35E40-B603-49EA-A52E-781DA46DDF01}">
  <ds:schemaRefs>
    <ds:schemaRef ds:uri="http://schemas.microsoft.com/sharepoint/v3/contenttype/forms"/>
  </ds:schemaRefs>
</ds:datastoreItem>
</file>

<file path=customXml/itemProps2.xml><?xml version="1.0" encoding="utf-8"?>
<ds:datastoreItem xmlns:ds="http://schemas.openxmlformats.org/officeDocument/2006/customXml" ds:itemID="{DE0EC2B0-4405-4F65-BFD0-63D27ECDA4A8}">
  <ds:schemaRefs>
    <ds:schemaRef ds:uri="http://purl.org/dc/dcmitype/"/>
    <ds:schemaRef ds:uri="http://schemas.microsoft.com/office/infopath/2007/PartnerControls"/>
    <ds:schemaRef ds:uri="http://schemas.microsoft.com/office/2006/metadata/properties"/>
    <ds:schemaRef ds:uri="http://purl.org/dc/terms/"/>
    <ds:schemaRef ds:uri="http://schemas.microsoft.com/office/2006/documentManagement/types"/>
    <ds:schemaRef ds:uri="http://purl.org/dc/elements/1.1/"/>
    <ds:schemaRef ds:uri="http://schemas.openxmlformats.org/package/2006/metadata/core-properties"/>
    <ds:schemaRef ds:uri="040f1a49-2eda-4eea-a352-9b4d461f4074"/>
    <ds:schemaRef ds:uri="2b1ae911-e9f0-49ab-aab6-6ee3a3180629"/>
    <ds:schemaRef ds:uri="http://www.w3.org/XML/1998/namespace"/>
  </ds:schemaRefs>
</ds:datastoreItem>
</file>

<file path=customXml/itemProps3.xml><?xml version="1.0" encoding="utf-8"?>
<ds:datastoreItem xmlns:ds="http://schemas.openxmlformats.org/officeDocument/2006/customXml" ds:itemID="{91C0EBC4-A3AB-4B81-8DCA-93F3282B69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b1ae911-e9f0-49ab-aab6-6ee3a3180629"/>
    <ds:schemaRef ds:uri="040f1a49-2eda-4eea-a352-9b4d461f40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4111</TotalTime>
  <Words>1693</Words>
  <Application>Microsoft Office PowerPoint</Application>
  <PresentationFormat>Widescreen</PresentationFormat>
  <Paragraphs>126</Paragraphs>
  <Slides>24</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adelle-sans</vt:lpstr>
      <vt:lpstr>Arial</vt:lpstr>
      <vt:lpstr>Calibri</vt:lpstr>
      <vt:lpstr>Office Theme</vt:lpstr>
      <vt:lpstr>Actions 4 ACEs  Campaign Presentation</vt:lpstr>
      <vt:lpstr>“New Jersey is a leader across the nation in identifying ACEs as a public health crisis in need of attention and intervention. It’s only through awareness that we can begin to heal and build resilience in our communities. I’m thankful for the breadth of partners we have committed  to the hard, heart work ahead of us.” </vt:lpstr>
      <vt:lpstr>Understanding Adverse Childhood Experiences (ACEs)</vt:lpstr>
      <vt:lpstr>About ACEs</vt:lpstr>
      <vt:lpstr>The Burden of ACEs</vt:lpstr>
      <vt:lpstr>The Science of ACEs</vt:lpstr>
      <vt:lpstr>Addressing ACEs in New Jersey</vt:lpstr>
      <vt:lpstr>Addressing ACEs in New Jersey</vt:lpstr>
      <vt:lpstr>Actions 4 ACEs Campaign Overview</vt:lpstr>
      <vt:lpstr>The New Jersey ACEs Collaborative</vt:lpstr>
      <vt:lpstr>About the Campaign</vt:lpstr>
      <vt:lpstr>Goals and Objectives</vt:lpstr>
      <vt:lpstr>Mobilizing Partners to Raise Awareness</vt:lpstr>
      <vt:lpstr>Campaign Pillars</vt:lpstr>
      <vt:lpstr>Campaign Resources – Website</vt:lpstr>
      <vt:lpstr>Campaign Resources – Print Materials</vt:lpstr>
      <vt:lpstr>PowerPoint Presentation</vt:lpstr>
      <vt:lpstr>PowerPoint Presentation</vt:lpstr>
      <vt:lpstr>Campaign Resources – Digital Tools</vt:lpstr>
      <vt:lpstr>Get Involved, Become a Partner</vt:lpstr>
      <vt:lpstr>Additional Resources</vt:lpstr>
      <vt:lpstr>Thank You to Our Partners!</vt:lpstr>
      <vt:lpstr>Questions and Answers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dc:title>
  <dc:creator>Marianela Mayhew</dc:creator>
  <cp:lastModifiedBy>Candice W. Robinson (Porter Novelli)</cp:lastModifiedBy>
  <cp:revision>61</cp:revision>
  <dcterms:created xsi:type="dcterms:W3CDTF">2021-04-20T19:19:19Z</dcterms:created>
  <dcterms:modified xsi:type="dcterms:W3CDTF">2021-06-17T18:11:10Z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0x0101008CDF9C67559C7546A8C2E21FCF9A89CB</vt:lpwstr>
  </property>
</Properties>
</file>